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0" r:id="rId3"/>
    <p:sldId id="284" r:id="rId4"/>
    <p:sldId id="282" r:id="rId5"/>
    <p:sldId id="285" r:id="rId6"/>
    <p:sldId id="293" r:id="rId7"/>
    <p:sldId id="281" r:id="rId8"/>
    <p:sldId id="286" r:id="rId9"/>
    <p:sldId id="300" r:id="rId10"/>
    <p:sldId id="302" r:id="rId11"/>
    <p:sldId id="272" r:id="rId12"/>
    <p:sldId id="297" r:id="rId13"/>
    <p:sldId id="290" r:id="rId14"/>
    <p:sldId id="261" r:id="rId15"/>
    <p:sldId id="257" r:id="rId16"/>
    <p:sldId id="264" r:id="rId17"/>
    <p:sldId id="270" r:id="rId18"/>
    <p:sldId id="267" r:id="rId19"/>
    <p:sldId id="280" r:id="rId20"/>
    <p:sldId id="258" r:id="rId21"/>
    <p:sldId id="273" r:id="rId22"/>
    <p:sldId id="291" r:id="rId23"/>
    <p:sldId id="274" r:id="rId24"/>
    <p:sldId id="275" r:id="rId25"/>
    <p:sldId id="292" r:id="rId26"/>
    <p:sldId id="278" r:id="rId27"/>
    <p:sldId id="279" r:id="rId28"/>
    <p:sldId id="287" r:id="rId29"/>
    <p:sldId id="288" r:id="rId30"/>
    <p:sldId id="303" r:id="rId31"/>
    <p:sldId id="289" r:id="rId32"/>
    <p:sldId id="262" r:id="rId33"/>
    <p:sldId id="276" r:id="rId34"/>
    <p:sldId id="301" r:id="rId35"/>
    <p:sldId id="294" r:id="rId36"/>
    <p:sldId id="304" r:id="rId37"/>
    <p:sldId id="305" r:id="rId38"/>
    <p:sldId id="295" r:id="rId39"/>
    <p:sldId id="296" r:id="rId40"/>
    <p:sldId id="306" r:id="rId41"/>
    <p:sldId id="299"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5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3E635-F377-45E2-9B16-136B00B9D626}" type="doc">
      <dgm:prSet loTypeId="urn:microsoft.com/office/officeart/2005/8/layout/venn1" loCatId="relationship" qsTypeId="urn:microsoft.com/office/officeart/2005/8/quickstyle/simple1" qsCatId="simple" csTypeId="urn:microsoft.com/office/officeart/2005/8/colors/colorful1#1" csCatId="colorful" phldr="1"/>
      <dgm:spPr/>
    </dgm:pt>
    <dgm:pt modelId="{25336BAB-1AA0-43F4-B626-A89CF802C2F7}">
      <dgm:prSet phldrT="[Text]" custT="1"/>
      <dgm:spPr/>
      <dgm:t>
        <a:bodyPr/>
        <a:lstStyle/>
        <a:p>
          <a:pPr algn="l"/>
          <a:endParaRPr lang="en-US" sz="2400" dirty="0" smtClean="0"/>
        </a:p>
      </dgm:t>
    </dgm:pt>
    <dgm:pt modelId="{32BE9D1F-7A77-4631-9949-59697E7024E8}" type="parTrans" cxnId="{9FFB87D5-4420-4DDA-A308-F3FA8351BCC9}">
      <dgm:prSet/>
      <dgm:spPr/>
      <dgm:t>
        <a:bodyPr/>
        <a:lstStyle/>
        <a:p>
          <a:endParaRPr lang="en-US"/>
        </a:p>
      </dgm:t>
    </dgm:pt>
    <dgm:pt modelId="{0140F450-48D8-4A54-B76C-612A94DCD8EC}" type="sibTrans" cxnId="{9FFB87D5-4420-4DDA-A308-F3FA8351BCC9}">
      <dgm:prSet/>
      <dgm:spPr/>
      <dgm:t>
        <a:bodyPr/>
        <a:lstStyle/>
        <a:p>
          <a:endParaRPr lang="en-US"/>
        </a:p>
      </dgm:t>
    </dgm:pt>
    <dgm:pt modelId="{A80DAC7C-F885-4948-8630-96E56766B2C5}">
      <dgm:prSet phldrT="[Text]" custT="1"/>
      <dgm:spPr/>
      <dgm:t>
        <a:bodyPr/>
        <a:lstStyle/>
        <a:p>
          <a:pPr algn="r">
            <a:lnSpc>
              <a:spcPct val="100000"/>
            </a:lnSpc>
          </a:pPr>
          <a:endParaRPr lang="en-US" sz="2400" b="0" dirty="0"/>
        </a:p>
      </dgm:t>
    </dgm:pt>
    <dgm:pt modelId="{1EF69875-E2A1-4C01-9DEC-7E730EB9AA7D}" type="parTrans" cxnId="{8C0DAFF5-65DA-45B2-81F1-1BCDCE695265}">
      <dgm:prSet/>
      <dgm:spPr/>
      <dgm:t>
        <a:bodyPr/>
        <a:lstStyle/>
        <a:p>
          <a:endParaRPr lang="en-US"/>
        </a:p>
      </dgm:t>
    </dgm:pt>
    <dgm:pt modelId="{2CFA5DD6-550C-4179-9F77-CB303FE65F41}" type="sibTrans" cxnId="{8C0DAFF5-65DA-45B2-81F1-1BCDCE695265}">
      <dgm:prSet/>
      <dgm:spPr/>
      <dgm:t>
        <a:bodyPr/>
        <a:lstStyle/>
        <a:p>
          <a:endParaRPr lang="en-US"/>
        </a:p>
      </dgm:t>
    </dgm:pt>
    <dgm:pt modelId="{D44497D1-EE96-45CB-90EB-41B1F52C2FED}">
      <dgm:prSet/>
      <dgm:spPr/>
      <dgm:t>
        <a:bodyPr/>
        <a:lstStyle/>
        <a:p>
          <a:endParaRPr lang="en-US" dirty="0"/>
        </a:p>
      </dgm:t>
    </dgm:pt>
    <dgm:pt modelId="{CB0C8D1D-6B89-4CCF-9BDD-A84B7F443B78}" type="parTrans" cxnId="{BBA3FD45-91D3-406C-BA70-DDEB50C20E32}">
      <dgm:prSet/>
      <dgm:spPr/>
      <dgm:t>
        <a:bodyPr/>
        <a:lstStyle/>
        <a:p>
          <a:endParaRPr lang="en-US"/>
        </a:p>
      </dgm:t>
    </dgm:pt>
    <dgm:pt modelId="{EE07AE7C-EF9F-4077-B479-99B0604FD35C}" type="sibTrans" cxnId="{BBA3FD45-91D3-406C-BA70-DDEB50C20E32}">
      <dgm:prSet/>
      <dgm:spPr/>
      <dgm:t>
        <a:bodyPr/>
        <a:lstStyle/>
        <a:p>
          <a:endParaRPr lang="en-US"/>
        </a:p>
      </dgm:t>
    </dgm:pt>
    <dgm:pt modelId="{9DD32AD6-F21E-4018-BCFC-BE4121B6A3F7}">
      <dgm:prSet/>
      <dgm:spPr/>
      <dgm:t>
        <a:bodyPr/>
        <a:lstStyle/>
        <a:p>
          <a:r>
            <a:rPr lang="en-US" dirty="0" smtClean="0">
              <a:latin typeface="Calibri" pitchFamily="34" charset="0"/>
              <a:cs typeface="Calibri" pitchFamily="34" charset="0"/>
            </a:rPr>
            <a:t>Learning Java</a:t>
          </a:r>
          <a:endParaRPr lang="en-US" dirty="0">
            <a:latin typeface="Calibri" pitchFamily="34" charset="0"/>
            <a:cs typeface="Calibri" pitchFamily="34" charset="0"/>
          </a:endParaRPr>
        </a:p>
      </dgm:t>
    </dgm:pt>
    <dgm:pt modelId="{13FEA8D7-3A23-40EC-9DF2-799517A3EB2D}" type="parTrans" cxnId="{469C404E-F09E-4ED7-8512-C1C05B68A39A}">
      <dgm:prSet/>
      <dgm:spPr/>
      <dgm:t>
        <a:bodyPr/>
        <a:lstStyle/>
        <a:p>
          <a:endParaRPr lang="en-US"/>
        </a:p>
      </dgm:t>
    </dgm:pt>
    <dgm:pt modelId="{82A23F96-8566-4B55-B5B5-63285F339358}" type="sibTrans" cxnId="{469C404E-F09E-4ED7-8512-C1C05B68A39A}">
      <dgm:prSet/>
      <dgm:spPr/>
      <dgm:t>
        <a:bodyPr/>
        <a:lstStyle/>
        <a:p>
          <a:endParaRPr lang="en-US"/>
        </a:p>
      </dgm:t>
    </dgm:pt>
    <dgm:pt modelId="{3C3DAC9E-F22E-4831-A096-7F189E7FA9BE}">
      <dgm:prSet/>
      <dgm:spPr/>
      <dgm:t>
        <a:bodyPr/>
        <a:lstStyle/>
        <a:p>
          <a:r>
            <a:rPr lang="en-US" dirty="0" smtClean="0">
              <a:latin typeface="Calibri" pitchFamily="34" charset="0"/>
              <a:cs typeface="Calibri" pitchFamily="34" charset="0"/>
            </a:rPr>
            <a:t>Blended Methodologies</a:t>
          </a:r>
        </a:p>
      </dgm:t>
    </dgm:pt>
    <dgm:pt modelId="{E1DA68F3-4568-417E-9B42-12660B19F85A}" type="parTrans" cxnId="{E006C4FE-E96E-4A0F-9E9D-81D2E14501F3}">
      <dgm:prSet/>
      <dgm:spPr/>
      <dgm:t>
        <a:bodyPr/>
        <a:lstStyle/>
        <a:p>
          <a:endParaRPr lang="en-US"/>
        </a:p>
      </dgm:t>
    </dgm:pt>
    <dgm:pt modelId="{6F4561A5-6D16-4462-9248-69E69C2862E8}" type="sibTrans" cxnId="{E006C4FE-E96E-4A0F-9E9D-81D2E14501F3}">
      <dgm:prSet/>
      <dgm:spPr/>
      <dgm:t>
        <a:bodyPr/>
        <a:lstStyle/>
        <a:p>
          <a:endParaRPr lang="en-US"/>
        </a:p>
      </dgm:t>
    </dgm:pt>
    <dgm:pt modelId="{114C2B13-1183-4ADB-B5FD-085ACCB32DC8}">
      <dgm:prSet/>
      <dgm:spPr/>
      <dgm:t>
        <a:bodyPr/>
        <a:lstStyle/>
        <a:p>
          <a:r>
            <a:rPr lang="en-US" dirty="0" smtClean="0">
              <a:latin typeface="Calibri" pitchFamily="34" charset="0"/>
              <a:cs typeface="Calibri" pitchFamily="34" charset="0"/>
            </a:rPr>
            <a:t>Subversion control</a:t>
          </a:r>
        </a:p>
      </dgm:t>
    </dgm:pt>
    <dgm:pt modelId="{16517C5F-E432-43F8-84CC-9DF419D45456}" type="parTrans" cxnId="{CB89113F-9676-4CAA-837B-F5544A566EAC}">
      <dgm:prSet/>
      <dgm:spPr/>
      <dgm:t>
        <a:bodyPr/>
        <a:lstStyle/>
        <a:p>
          <a:endParaRPr lang="en-US"/>
        </a:p>
      </dgm:t>
    </dgm:pt>
    <dgm:pt modelId="{F1D75C2F-4DFD-4747-8A4D-3ECF462F90ED}" type="sibTrans" cxnId="{CB89113F-9676-4CAA-837B-F5544A566EAC}">
      <dgm:prSet/>
      <dgm:spPr/>
      <dgm:t>
        <a:bodyPr/>
        <a:lstStyle/>
        <a:p>
          <a:endParaRPr lang="en-US"/>
        </a:p>
      </dgm:t>
    </dgm:pt>
    <dgm:pt modelId="{A698A08A-C902-439D-B37D-3A071BA3DCC1}">
      <dgm:prSet/>
      <dgm:spPr/>
      <dgm:t>
        <a:bodyPr/>
        <a:lstStyle/>
        <a:p>
          <a:pPr algn="l"/>
          <a:endParaRPr lang="en-US" dirty="0"/>
        </a:p>
      </dgm:t>
    </dgm:pt>
    <dgm:pt modelId="{A3298191-8AB0-482B-A2EE-F566789A0429}" type="parTrans" cxnId="{DF9CC90A-4A06-4217-84C3-FEB682C7C8BC}">
      <dgm:prSet/>
      <dgm:spPr/>
      <dgm:t>
        <a:bodyPr/>
        <a:lstStyle/>
        <a:p>
          <a:endParaRPr lang="en-US"/>
        </a:p>
      </dgm:t>
    </dgm:pt>
    <dgm:pt modelId="{C8C16CC7-9CA1-4CEE-9855-FA9E19DAF575}" type="sibTrans" cxnId="{DF9CC90A-4A06-4217-84C3-FEB682C7C8BC}">
      <dgm:prSet/>
      <dgm:spPr/>
      <dgm:t>
        <a:bodyPr/>
        <a:lstStyle/>
        <a:p>
          <a:endParaRPr lang="en-US"/>
        </a:p>
      </dgm:t>
    </dgm:pt>
    <dgm:pt modelId="{60488FE6-9D15-4286-8546-95328EEFD8EB}">
      <dgm:prSet/>
      <dgm:spPr/>
      <dgm:t>
        <a:bodyPr/>
        <a:lstStyle/>
        <a:p>
          <a:pPr algn="r"/>
          <a:r>
            <a:rPr lang="en-US" b="0" dirty="0" smtClean="0">
              <a:latin typeface="Calibri" pitchFamily="34" charset="0"/>
              <a:cs typeface="Calibri" pitchFamily="34" charset="0"/>
            </a:rPr>
            <a:t>Large initial scope</a:t>
          </a:r>
          <a:endParaRPr lang="en-US" dirty="0">
            <a:latin typeface="Calibri" pitchFamily="34" charset="0"/>
            <a:cs typeface="Calibri" pitchFamily="34" charset="0"/>
          </a:endParaRPr>
        </a:p>
      </dgm:t>
    </dgm:pt>
    <dgm:pt modelId="{D59508F4-FB43-4709-A4E5-E5ECC0BE83D9}" type="parTrans" cxnId="{AEEC020F-C1CE-4E59-9D47-3712C3320BCC}">
      <dgm:prSet/>
      <dgm:spPr/>
      <dgm:t>
        <a:bodyPr/>
        <a:lstStyle/>
        <a:p>
          <a:endParaRPr lang="en-US"/>
        </a:p>
      </dgm:t>
    </dgm:pt>
    <dgm:pt modelId="{CAE8FD64-7C1B-480C-8452-488334A07CE3}" type="sibTrans" cxnId="{AEEC020F-C1CE-4E59-9D47-3712C3320BCC}">
      <dgm:prSet/>
      <dgm:spPr/>
      <dgm:t>
        <a:bodyPr/>
        <a:lstStyle/>
        <a:p>
          <a:endParaRPr lang="en-US"/>
        </a:p>
      </dgm:t>
    </dgm:pt>
    <dgm:pt modelId="{A5AC696C-EAAF-4316-8994-941BE51EC245}">
      <dgm:prSet/>
      <dgm:spPr/>
      <dgm:t>
        <a:bodyPr/>
        <a:lstStyle/>
        <a:p>
          <a:pPr algn="r"/>
          <a:r>
            <a:rPr lang="en-US" b="0" dirty="0" smtClean="0">
              <a:latin typeface="Calibri" pitchFamily="34" charset="0"/>
              <a:cs typeface="Calibri" pitchFamily="34" charset="0"/>
            </a:rPr>
            <a:t>Deadlines</a:t>
          </a:r>
        </a:p>
      </dgm:t>
    </dgm:pt>
    <dgm:pt modelId="{FA9746CF-94DD-4652-87E8-D2B9294E5F6F}" type="parTrans" cxnId="{B1B612FC-32E3-4598-A793-945428B66DDC}">
      <dgm:prSet/>
      <dgm:spPr/>
      <dgm:t>
        <a:bodyPr/>
        <a:lstStyle/>
        <a:p>
          <a:endParaRPr lang="en-US"/>
        </a:p>
      </dgm:t>
    </dgm:pt>
    <dgm:pt modelId="{D726EFC7-3FA2-4B77-8942-8C5F1C7845E8}" type="sibTrans" cxnId="{B1B612FC-32E3-4598-A793-945428B66DDC}">
      <dgm:prSet/>
      <dgm:spPr/>
      <dgm:t>
        <a:bodyPr/>
        <a:lstStyle/>
        <a:p>
          <a:endParaRPr lang="en-US"/>
        </a:p>
      </dgm:t>
    </dgm:pt>
    <dgm:pt modelId="{675F44C2-89E9-479A-B8A2-BD0A0E5FFA3E}">
      <dgm:prSet/>
      <dgm:spPr/>
      <dgm:t>
        <a:bodyPr/>
        <a:lstStyle/>
        <a:p>
          <a:pPr algn="r"/>
          <a:endParaRPr lang="en-US" b="0" dirty="0" smtClean="0"/>
        </a:p>
      </dgm:t>
    </dgm:pt>
    <dgm:pt modelId="{BAA3EF99-1722-4366-A70B-CCA6A3EC602A}" type="parTrans" cxnId="{FB1DB838-7C98-4F18-86C5-95279B2D8B05}">
      <dgm:prSet/>
      <dgm:spPr/>
      <dgm:t>
        <a:bodyPr/>
        <a:lstStyle/>
        <a:p>
          <a:endParaRPr lang="en-US"/>
        </a:p>
      </dgm:t>
    </dgm:pt>
    <dgm:pt modelId="{AEB71EBA-D6BF-4F89-BE05-2D56CEEE7AB9}" type="sibTrans" cxnId="{FB1DB838-7C98-4F18-86C5-95279B2D8B05}">
      <dgm:prSet/>
      <dgm:spPr/>
      <dgm:t>
        <a:bodyPr/>
        <a:lstStyle/>
        <a:p>
          <a:endParaRPr lang="en-US"/>
        </a:p>
      </dgm:t>
    </dgm:pt>
    <dgm:pt modelId="{E2599EA8-BA7F-416B-B767-08524A04E57D}">
      <dgm:prSet/>
      <dgm:spPr/>
      <dgm:t>
        <a:bodyPr/>
        <a:lstStyle/>
        <a:p>
          <a:pPr algn="r"/>
          <a:endParaRPr lang="en-US" b="0" dirty="0" smtClean="0"/>
        </a:p>
      </dgm:t>
    </dgm:pt>
    <dgm:pt modelId="{45F3BCE9-C043-4B3A-8E19-9CB6BFBEABB6}" type="parTrans" cxnId="{80C8EF9A-FCAA-482B-8E8B-C7C814D917C1}">
      <dgm:prSet/>
      <dgm:spPr/>
      <dgm:t>
        <a:bodyPr/>
        <a:lstStyle/>
        <a:p>
          <a:endParaRPr lang="en-US"/>
        </a:p>
      </dgm:t>
    </dgm:pt>
    <dgm:pt modelId="{024EA702-3F5C-433A-8462-CD8DE5CDE523}" type="sibTrans" cxnId="{80C8EF9A-FCAA-482B-8E8B-C7C814D917C1}">
      <dgm:prSet/>
      <dgm:spPr/>
      <dgm:t>
        <a:bodyPr/>
        <a:lstStyle/>
        <a:p>
          <a:endParaRPr lang="en-US"/>
        </a:p>
      </dgm:t>
    </dgm:pt>
    <dgm:pt modelId="{B674317A-B668-4D1E-BF1F-988B1FD415A9}" type="pres">
      <dgm:prSet presAssocID="{6B43E635-F377-45E2-9B16-136B00B9D626}" presName="compositeShape" presStyleCnt="0">
        <dgm:presLayoutVars>
          <dgm:chMax val="7"/>
          <dgm:dir/>
          <dgm:resizeHandles val="exact"/>
        </dgm:presLayoutVars>
      </dgm:prSet>
      <dgm:spPr/>
    </dgm:pt>
    <dgm:pt modelId="{DF8E86AD-C1A7-4CBA-8930-037852A3223F}" type="pres">
      <dgm:prSet presAssocID="{25336BAB-1AA0-43F4-B626-A89CF802C2F7}" presName="circ1" presStyleLbl="vennNode1" presStyleIdx="0" presStyleCnt="2" custScaleX="105105"/>
      <dgm:spPr/>
      <dgm:t>
        <a:bodyPr/>
        <a:lstStyle/>
        <a:p>
          <a:endParaRPr lang="en-US"/>
        </a:p>
      </dgm:t>
    </dgm:pt>
    <dgm:pt modelId="{AC530205-B78F-44DB-97C3-CDAC987B7C3C}" type="pres">
      <dgm:prSet presAssocID="{25336BAB-1AA0-43F4-B626-A89CF802C2F7}" presName="circ1Tx" presStyleLbl="revTx" presStyleIdx="0" presStyleCnt="0">
        <dgm:presLayoutVars>
          <dgm:chMax val="0"/>
          <dgm:chPref val="0"/>
          <dgm:bulletEnabled val="1"/>
        </dgm:presLayoutVars>
      </dgm:prSet>
      <dgm:spPr/>
      <dgm:t>
        <a:bodyPr/>
        <a:lstStyle/>
        <a:p>
          <a:endParaRPr lang="en-US"/>
        </a:p>
      </dgm:t>
    </dgm:pt>
    <dgm:pt modelId="{68053954-07F3-42CA-9F5C-66279C66C79E}" type="pres">
      <dgm:prSet presAssocID="{A80DAC7C-F885-4948-8630-96E56766B2C5}" presName="circ2" presStyleLbl="vennNode1" presStyleIdx="1" presStyleCnt="2" custScaleX="102455"/>
      <dgm:spPr/>
      <dgm:t>
        <a:bodyPr/>
        <a:lstStyle/>
        <a:p>
          <a:endParaRPr lang="en-US"/>
        </a:p>
      </dgm:t>
    </dgm:pt>
    <dgm:pt modelId="{897FE293-ED53-444C-AB17-D2E90837965B}" type="pres">
      <dgm:prSet presAssocID="{A80DAC7C-F885-4948-8630-96E56766B2C5}" presName="circ2Tx" presStyleLbl="revTx" presStyleIdx="0" presStyleCnt="0">
        <dgm:presLayoutVars>
          <dgm:chMax val="0"/>
          <dgm:chPref val="0"/>
          <dgm:bulletEnabled val="1"/>
        </dgm:presLayoutVars>
      </dgm:prSet>
      <dgm:spPr/>
      <dgm:t>
        <a:bodyPr/>
        <a:lstStyle/>
        <a:p>
          <a:endParaRPr lang="en-US"/>
        </a:p>
      </dgm:t>
    </dgm:pt>
  </dgm:ptLst>
  <dgm:cxnLst>
    <dgm:cxn modelId="{99B64E08-A66A-45DE-AF16-5B1D0A537F80}" type="presOf" srcId="{6B43E635-F377-45E2-9B16-136B00B9D626}" destId="{B674317A-B668-4D1E-BF1F-988B1FD415A9}" srcOrd="0" destOrd="0" presId="urn:microsoft.com/office/officeart/2005/8/layout/venn1"/>
    <dgm:cxn modelId="{B1B612FC-32E3-4598-A793-945428B66DDC}" srcId="{A80DAC7C-F885-4948-8630-96E56766B2C5}" destId="{A5AC696C-EAAF-4316-8994-941BE51EC245}" srcOrd="2" destOrd="0" parTransId="{FA9746CF-94DD-4652-87E8-D2B9294E5F6F}" sibTransId="{D726EFC7-3FA2-4B77-8942-8C5F1C7845E8}"/>
    <dgm:cxn modelId="{B5034D01-104D-4738-961B-32D3FEFBA963}" type="presOf" srcId="{675F44C2-89E9-479A-B8A2-BD0A0E5FFA3E}" destId="{68053954-07F3-42CA-9F5C-66279C66C79E}" srcOrd="0" destOrd="5" presId="urn:microsoft.com/office/officeart/2005/8/layout/venn1"/>
    <dgm:cxn modelId="{469666A7-0CD2-412D-A28F-D2CBAE6DAB9C}" type="presOf" srcId="{A698A08A-C902-439D-B37D-3A071BA3DCC1}" destId="{68053954-07F3-42CA-9F5C-66279C66C79E}" srcOrd="0" destOrd="1" presId="urn:microsoft.com/office/officeart/2005/8/layout/venn1"/>
    <dgm:cxn modelId="{27D91EF1-574F-491A-B192-353DE47168BA}" type="presOf" srcId="{A5AC696C-EAAF-4316-8994-941BE51EC245}" destId="{68053954-07F3-42CA-9F5C-66279C66C79E}" srcOrd="0" destOrd="3" presId="urn:microsoft.com/office/officeart/2005/8/layout/venn1"/>
    <dgm:cxn modelId="{674259BA-28E3-460A-BB7F-DCD08E2FEF71}" type="presOf" srcId="{E2599EA8-BA7F-416B-B767-08524A04E57D}" destId="{897FE293-ED53-444C-AB17-D2E90837965B}" srcOrd="1" destOrd="4" presId="urn:microsoft.com/office/officeart/2005/8/layout/venn1"/>
    <dgm:cxn modelId="{B6296552-095F-499A-8956-A35C906A7797}" type="presOf" srcId="{25336BAB-1AA0-43F4-B626-A89CF802C2F7}" destId="{AC530205-B78F-44DB-97C3-CDAC987B7C3C}" srcOrd="1" destOrd="0" presId="urn:microsoft.com/office/officeart/2005/8/layout/venn1"/>
    <dgm:cxn modelId="{75F371F2-B281-4471-B697-F891D5DD35A6}" type="presOf" srcId="{675F44C2-89E9-479A-B8A2-BD0A0E5FFA3E}" destId="{897FE293-ED53-444C-AB17-D2E90837965B}" srcOrd="1" destOrd="5" presId="urn:microsoft.com/office/officeart/2005/8/layout/venn1"/>
    <dgm:cxn modelId="{BBA3FD45-91D3-406C-BA70-DDEB50C20E32}" srcId="{25336BAB-1AA0-43F4-B626-A89CF802C2F7}" destId="{D44497D1-EE96-45CB-90EB-41B1F52C2FED}" srcOrd="0" destOrd="0" parTransId="{CB0C8D1D-6B89-4CCF-9BDD-A84B7F443B78}" sibTransId="{EE07AE7C-EF9F-4077-B479-99B0604FD35C}"/>
    <dgm:cxn modelId="{80C8EF9A-FCAA-482B-8E8B-C7C814D917C1}" srcId="{A80DAC7C-F885-4948-8630-96E56766B2C5}" destId="{E2599EA8-BA7F-416B-B767-08524A04E57D}" srcOrd="3" destOrd="0" parTransId="{45F3BCE9-C043-4B3A-8E19-9CB6BFBEABB6}" sibTransId="{024EA702-3F5C-433A-8462-CD8DE5CDE523}"/>
    <dgm:cxn modelId="{DE571BF7-4FC8-46B0-BF4A-AE51765D4BD7}" type="presOf" srcId="{25336BAB-1AA0-43F4-B626-A89CF802C2F7}" destId="{DF8E86AD-C1A7-4CBA-8930-037852A3223F}" srcOrd="0" destOrd="0" presId="urn:microsoft.com/office/officeart/2005/8/layout/venn1"/>
    <dgm:cxn modelId="{469C404E-F09E-4ED7-8512-C1C05B68A39A}" srcId="{25336BAB-1AA0-43F4-B626-A89CF802C2F7}" destId="{9DD32AD6-F21E-4018-BCFC-BE4121B6A3F7}" srcOrd="1" destOrd="0" parTransId="{13FEA8D7-3A23-40EC-9DF2-799517A3EB2D}" sibTransId="{82A23F96-8566-4B55-B5B5-63285F339358}"/>
    <dgm:cxn modelId="{31082799-C8AB-4E22-97B0-6C8DB2DC7FD1}" type="presOf" srcId="{D44497D1-EE96-45CB-90EB-41B1F52C2FED}" destId="{DF8E86AD-C1A7-4CBA-8930-037852A3223F}" srcOrd="0" destOrd="1" presId="urn:microsoft.com/office/officeart/2005/8/layout/venn1"/>
    <dgm:cxn modelId="{64747924-6060-4B29-8B3C-7BA7EEBEF42D}" type="presOf" srcId="{9DD32AD6-F21E-4018-BCFC-BE4121B6A3F7}" destId="{AC530205-B78F-44DB-97C3-CDAC987B7C3C}" srcOrd="1" destOrd="2" presId="urn:microsoft.com/office/officeart/2005/8/layout/venn1"/>
    <dgm:cxn modelId="{9FFB87D5-4420-4DDA-A308-F3FA8351BCC9}" srcId="{6B43E635-F377-45E2-9B16-136B00B9D626}" destId="{25336BAB-1AA0-43F4-B626-A89CF802C2F7}" srcOrd="0" destOrd="0" parTransId="{32BE9D1F-7A77-4631-9949-59697E7024E8}" sibTransId="{0140F450-48D8-4A54-B76C-612A94DCD8EC}"/>
    <dgm:cxn modelId="{90444D99-61F2-4B3E-AE87-9E16EA70FFC3}" type="presOf" srcId="{A5AC696C-EAAF-4316-8994-941BE51EC245}" destId="{897FE293-ED53-444C-AB17-D2E90837965B}" srcOrd="1" destOrd="3" presId="urn:microsoft.com/office/officeart/2005/8/layout/venn1"/>
    <dgm:cxn modelId="{273A5D4A-DB81-4A88-888B-87863B474F1B}" type="presOf" srcId="{114C2B13-1183-4ADB-B5FD-085ACCB32DC8}" destId="{DF8E86AD-C1A7-4CBA-8930-037852A3223F}" srcOrd="0" destOrd="4" presId="urn:microsoft.com/office/officeart/2005/8/layout/venn1"/>
    <dgm:cxn modelId="{9605114C-E5D2-4072-B631-8DBD988A27B8}" type="presOf" srcId="{9DD32AD6-F21E-4018-BCFC-BE4121B6A3F7}" destId="{DF8E86AD-C1A7-4CBA-8930-037852A3223F}" srcOrd="0" destOrd="2" presId="urn:microsoft.com/office/officeart/2005/8/layout/venn1"/>
    <dgm:cxn modelId="{6A369DC4-497C-4233-905A-3B4C3F4D457B}" type="presOf" srcId="{60488FE6-9D15-4286-8546-95328EEFD8EB}" destId="{897FE293-ED53-444C-AB17-D2E90837965B}" srcOrd="1" destOrd="2" presId="urn:microsoft.com/office/officeart/2005/8/layout/venn1"/>
    <dgm:cxn modelId="{42A41A7B-54E3-4DDC-AB12-BA3EF9ADDA48}" type="presOf" srcId="{3C3DAC9E-F22E-4831-A096-7F189E7FA9BE}" destId="{DF8E86AD-C1A7-4CBA-8930-037852A3223F}" srcOrd="0" destOrd="3" presId="urn:microsoft.com/office/officeart/2005/8/layout/venn1"/>
    <dgm:cxn modelId="{CB89113F-9676-4CAA-837B-F5544A566EAC}" srcId="{25336BAB-1AA0-43F4-B626-A89CF802C2F7}" destId="{114C2B13-1183-4ADB-B5FD-085ACCB32DC8}" srcOrd="3" destOrd="0" parTransId="{16517C5F-E432-43F8-84CC-9DF419D45456}" sibTransId="{F1D75C2F-4DFD-4747-8A4D-3ECF462F90ED}"/>
    <dgm:cxn modelId="{E006C4FE-E96E-4A0F-9E9D-81D2E14501F3}" srcId="{25336BAB-1AA0-43F4-B626-A89CF802C2F7}" destId="{3C3DAC9E-F22E-4831-A096-7F189E7FA9BE}" srcOrd="2" destOrd="0" parTransId="{E1DA68F3-4568-417E-9B42-12660B19F85A}" sibTransId="{6F4561A5-6D16-4462-9248-69E69C2862E8}"/>
    <dgm:cxn modelId="{62FA3608-A5B7-4741-8E82-1563CFDDC7A1}" type="presOf" srcId="{D44497D1-EE96-45CB-90EB-41B1F52C2FED}" destId="{AC530205-B78F-44DB-97C3-CDAC987B7C3C}" srcOrd="1" destOrd="1" presId="urn:microsoft.com/office/officeart/2005/8/layout/venn1"/>
    <dgm:cxn modelId="{8C0DAFF5-65DA-45B2-81F1-1BCDCE695265}" srcId="{6B43E635-F377-45E2-9B16-136B00B9D626}" destId="{A80DAC7C-F885-4948-8630-96E56766B2C5}" srcOrd="1" destOrd="0" parTransId="{1EF69875-E2A1-4C01-9DEC-7E730EB9AA7D}" sibTransId="{2CFA5DD6-550C-4179-9F77-CB303FE65F41}"/>
    <dgm:cxn modelId="{54947CBB-9D6D-43E2-B4BC-D740C700CCB9}" type="presOf" srcId="{114C2B13-1183-4ADB-B5FD-085ACCB32DC8}" destId="{AC530205-B78F-44DB-97C3-CDAC987B7C3C}" srcOrd="1" destOrd="4" presId="urn:microsoft.com/office/officeart/2005/8/layout/venn1"/>
    <dgm:cxn modelId="{7591C7B8-DACE-4092-869C-0C3623ADAF0B}" type="presOf" srcId="{A80DAC7C-F885-4948-8630-96E56766B2C5}" destId="{68053954-07F3-42CA-9F5C-66279C66C79E}" srcOrd="0" destOrd="0" presId="urn:microsoft.com/office/officeart/2005/8/layout/venn1"/>
    <dgm:cxn modelId="{FB1DB838-7C98-4F18-86C5-95279B2D8B05}" srcId="{A80DAC7C-F885-4948-8630-96E56766B2C5}" destId="{675F44C2-89E9-479A-B8A2-BD0A0E5FFA3E}" srcOrd="4" destOrd="0" parTransId="{BAA3EF99-1722-4366-A70B-CCA6A3EC602A}" sibTransId="{AEB71EBA-D6BF-4F89-BE05-2D56CEEE7AB9}"/>
    <dgm:cxn modelId="{99A635B8-62E6-4295-9128-B4D78CCA5903}" type="presOf" srcId="{A80DAC7C-F885-4948-8630-96E56766B2C5}" destId="{897FE293-ED53-444C-AB17-D2E90837965B}" srcOrd="1" destOrd="0" presId="urn:microsoft.com/office/officeart/2005/8/layout/venn1"/>
    <dgm:cxn modelId="{F7BF5D0E-B2EA-4C94-AB6B-E87B0547777D}" type="presOf" srcId="{A698A08A-C902-439D-B37D-3A071BA3DCC1}" destId="{897FE293-ED53-444C-AB17-D2E90837965B}" srcOrd="1" destOrd="1" presId="urn:microsoft.com/office/officeart/2005/8/layout/venn1"/>
    <dgm:cxn modelId="{06E19DB9-A4B2-4DEB-BAA4-7902B18A8669}" type="presOf" srcId="{E2599EA8-BA7F-416B-B767-08524A04E57D}" destId="{68053954-07F3-42CA-9F5C-66279C66C79E}" srcOrd="0" destOrd="4" presId="urn:microsoft.com/office/officeart/2005/8/layout/venn1"/>
    <dgm:cxn modelId="{AEEC020F-C1CE-4E59-9D47-3712C3320BCC}" srcId="{A80DAC7C-F885-4948-8630-96E56766B2C5}" destId="{60488FE6-9D15-4286-8546-95328EEFD8EB}" srcOrd="1" destOrd="0" parTransId="{D59508F4-FB43-4709-A4E5-E5ECC0BE83D9}" sibTransId="{CAE8FD64-7C1B-480C-8452-488334A07CE3}"/>
    <dgm:cxn modelId="{A78C4505-C941-409A-8B12-B0C9D4CC64D9}" type="presOf" srcId="{60488FE6-9D15-4286-8546-95328EEFD8EB}" destId="{68053954-07F3-42CA-9F5C-66279C66C79E}" srcOrd="0" destOrd="2" presId="urn:microsoft.com/office/officeart/2005/8/layout/venn1"/>
    <dgm:cxn modelId="{273DA0A9-216B-43D1-8919-20AF13803514}" type="presOf" srcId="{3C3DAC9E-F22E-4831-A096-7F189E7FA9BE}" destId="{AC530205-B78F-44DB-97C3-CDAC987B7C3C}" srcOrd="1" destOrd="3" presId="urn:microsoft.com/office/officeart/2005/8/layout/venn1"/>
    <dgm:cxn modelId="{DF9CC90A-4A06-4217-84C3-FEB682C7C8BC}" srcId="{A80DAC7C-F885-4948-8630-96E56766B2C5}" destId="{A698A08A-C902-439D-B37D-3A071BA3DCC1}" srcOrd="0" destOrd="0" parTransId="{A3298191-8AB0-482B-A2EE-F566789A0429}" sibTransId="{C8C16CC7-9CA1-4CEE-9855-FA9E19DAF575}"/>
    <dgm:cxn modelId="{BA5DCFB1-816E-45A3-B051-7C49656C9724}" type="presParOf" srcId="{B674317A-B668-4D1E-BF1F-988B1FD415A9}" destId="{DF8E86AD-C1A7-4CBA-8930-037852A3223F}" srcOrd="0" destOrd="0" presId="urn:microsoft.com/office/officeart/2005/8/layout/venn1"/>
    <dgm:cxn modelId="{7CB6E55A-C6AC-4318-976C-C27C149973E4}" type="presParOf" srcId="{B674317A-B668-4D1E-BF1F-988B1FD415A9}" destId="{AC530205-B78F-44DB-97C3-CDAC987B7C3C}" srcOrd="1" destOrd="0" presId="urn:microsoft.com/office/officeart/2005/8/layout/venn1"/>
    <dgm:cxn modelId="{0845B822-18E9-4129-9788-B2630A337032}" type="presParOf" srcId="{B674317A-B668-4D1E-BF1F-988B1FD415A9}" destId="{68053954-07F3-42CA-9F5C-66279C66C79E}" srcOrd="2" destOrd="0" presId="urn:microsoft.com/office/officeart/2005/8/layout/venn1"/>
    <dgm:cxn modelId="{6C76E557-5EFD-44BB-8D52-EDB61554A96B}" type="presParOf" srcId="{B674317A-B668-4D1E-BF1F-988B1FD415A9}" destId="{897FE293-ED53-444C-AB17-D2E90837965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E86AD-C1A7-4CBA-8930-037852A3223F}">
      <dsp:nvSpPr>
        <dsp:cNvPr id="0" name=""/>
        <dsp:cNvSpPr/>
      </dsp:nvSpPr>
      <dsp:spPr>
        <a:xfrm>
          <a:off x="114400" y="785812"/>
          <a:ext cx="5556244" cy="5286374"/>
        </a:xfrm>
        <a:prstGeom prst="ellipse">
          <a:avLst/>
        </a:prstGeom>
        <a:solidFill>
          <a:schemeClr val="accent2">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066800">
            <a:lnSpc>
              <a:spcPct val="90000"/>
            </a:lnSpc>
            <a:spcBef>
              <a:spcPct val="0"/>
            </a:spcBef>
            <a:spcAft>
              <a:spcPct val="35000"/>
            </a:spcAft>
          </a:pPr>
          <a:endParaRPr lang="en-US" sz="2400" kern="1200" dirty="0" smtClean="0"/>
        </a:p>
        <a:p>
          <a:pPr marL="285750" lvl="1" indent="-285750" algn="l" defTabSz="1600200">
            <a:lnSpc>
              <a:spcPct val="90000"/>
            </a:lnSpc>
            <a:spcBef>
              <a:spcPct val="0"/>
            </a:spcBef>
            <a:spcAft>
              <a:spcPct val="15000"/>
            </a:spcAft>
            <a:buChar char="••"/>
          </a:pPr>
          <a:endParaRPr lang="en-US" sz="3600" kern="1200" dirty="0"/>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Learning Java</a:t>
          </a:r>
          <a:endParaRPr lang="en-US" sz="3600" kern="1200" dirty="0">
            <a:latin typeface="Calibri" pitchFamily="34" charset="0"/>
            <a:cs typeface="Calibri" pitchFamily="34" charset="0"/>
          </a:endParaRP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Blended Methodologies</a:t>
          </a:r>
        </a:p>
        <a:p>
          <a:pPr marL="285750" lvl="1" indent="-285750" algn="l" defTabSz="1600200">
            <a:lnSpc>
              <a:spcPct val="90000"/>
            </a:lnSpc>
            <a:spcBef>
              <a:spcPct val="0"/>
            </a:spcBef>
            <a:spcAft>
              <a:spcPct val="15000"/>
            </a:spcAft>
            <a:buChar char="••"/>
          </a:pPr>
          <a:r>
            <a:rPr lang="en-US" sz="3600" kern="1200" dirty="0" smtClean="0">
              <a:latin typeface="Calibri" pitchFamily="34" charset="0"/>
              <a:cs typeface="Calibri" pitchFamily="34" charset="0"/>
            </a:rPr>
            <a:t>Subversion control</a:t>
          </a:r>
        </a:p>
      </dsp:txBody>
      <dsp:txXfrm>
        <a:off x="890271" y="1409189"/>
        <a:ext cx="3203600" cy="4039620"/>
      </dsp:txXfrm>
    </dsp:sp>
    <dsp:sp modelId="{68053954-07F3-42CA-9F5C-66279C66C79E}">
      <dsp:nvSpPr>
        <dsp:cNvPr id="0" name=""/>
        <dsp:cNvSpPr/>
      </dsp:nvSpPr>
      <dsp:spPr>
        <a:xfrm>
          <a:off x="3994444" y="785812"/>
          <a:ext cx="5416155" cy="5286374"/>
        </a:xfrm>
        <a:prstGeom prst="ellipse">
          <a:avLst/>
        </a:prstGeom>
        <a:solidFill>
          <a:schemeClr val="accent3">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r" defTabSz="1066800">
            <a:lnSpc>
              <a:spcPct val="100000"/>
            </a:lnSpc>
            <a:spcBef>
              <a:spcPct val="0"/>
            </a:spcBef>
            <a:spcAft>
              <a:spcPct val="35000"/>
            </a:spcAft>
          </a:pPr>
          <a:endParaRPr lang="en-US" sz="2400" b="0" kern="1200" dirty="0"/>
        </a:p>
        <a:p>
          <a:pPr marL="285750" lvl="1" indent="-285750" algn="l" defTabSz="1600200">
            <a:lnSpc>
              <a:spcPct val="90000"/>
            </a:lnSpc>
            <a:spcBef>
              <a:spcPct val="0"/>
            </a:spcBef>
            <a:spcAft>
              <a:spcPct val="15000"/>
            </a:spcAft>
            <a:buChar char="••"/>
          </a:pPr>
          <a:endParaRPr lang="en-US" sz="3600" kern="1200" dirty="0"/>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Large initial scope</a:t>
          </a:r>
          <a:endParaRPr lang="en-US" sz="3600" kern="1200" dirty="0">
            <a:latin typeface="Calibri" pitchFamily="34" charset="0"/>
            <a:cs typeface="Calibri" pitchFamily="34" charset="0"/>
          </a:endParaRPr>
        </a:p>
        <a:p>
          <a:pPr marL="285750" lvl="1" indent="-285750" algn="r" defTabSz="1600200">
            <a:lnSpc>
              <a:spcPct val="90000"/>
            </a:lnSpc>
            <a:spcBef>
              <a:spcPct val="0"/>
            </a:spcBef>
            <a:spcAft>
              <a:spcPct val="15000"/>
            </a:spcAft>
            <a:buChar char="••"/>
          </a:pPr>
          <a:r>
            <a:rPr lang="en-US" sz="3600" b="0" kern="1200" dirty="0" smtClean="0">
              <a:latin typeface="Calibri" pitchFamily="34" charset="0"/>
              <a:cs typeface="Calibri" pitchFamily="34" charset="0"/>
            </a:rPr>
            <a:t>Deadlines</a:t>
          </a:r>
        </a:p>
        <a:p>
          <a:pPr marL="285750" lvl="1" indent="-285750" algn="r" defTabSz="1600200">
            <a:lnSpc>
              <a:spcPct val="90000"/>
            </a:lnSpc>
            <a:spcBef>
              <a:spcPct val="0"/>
            </a:spcBef>
            <a:spcAft>
              <a:spcPct val="15000"/>
            </a:spcAft>
            <a:buChar char="••"/>
          </a:pPr>
          <a:endParaRPr lang="en-US" sz="3600" b="0" kern="1200" dirty="0" smtClean="0"/>
        </a:p>
        <a:p>
          <a:pPr marL="285750" lvl="1" indent="-285750" algn="r" defTabSz="1600200">
            <a:lnSpc>
              <a:spcPct val="90000"/>
            </a:lnSpc>
            <a:spcBef>
              <a:spcPct val="0"/>
            </a:spcBef>
            <a:spcAft>
              <a:spcPct val="15000"/>
            </a:spcAft>
            <a:buChar char="••"/>
          </a:pPr>
          <a:endParaRPr lang="en-US" sz="3600" b="0" kern="1200" dirty="0" smtClean="0"/>
        </a:p>
      </dsp:txBody>
      <dsp:txXfrm>
        <a:off x="5531461" y="1409189"/>
        <a:ext cx="3122828" cy="40396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643214-823C-4671-907A-63DC2A71500C}" type="datetimeFigureOut">
              <a:rPr lang="en-US" smtClean="0"/>
              <a:pPr/>
              <a:t>10/18/2013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0EA8047-A990-4853-8C9F-0FDD00D45C4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643214-823C-4671-907A-63DC2A71500C}" type="datetimeFigureOut">
              <a:rPr lang="en-US" smtClean="0"/>
              <a:pPr/>
              <a:t>10/18/2013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643214-823C-4671-907A-63DC2A71500C}" type="datetimeFigureOut">
              <a:rPr lang="en-US" smtClean="0"/>
              <a:pPr/>
              <a:t>10/18/2013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0EA8047-A990-4853-8C9F-0FDD00D45C4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643214-823C-4671-907A-63DC2A71500C}" type="datetimeFigureOut">
              <a:rPr lang="en-US" smtClean="0"/>
              <a:pPr/>
              <a:t>10/18/2013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0EA8047-A990-4853-8C9F-0FDD00D45C4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643214-823C-4671-907A-63DC2A71500C}" type="datetimeFigureOut">
              <a:rPr lang="en-US" smtClean="0"/>
              <a:pPr/>
              <a:t>10/18/2013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0EA8047-A990-4853-8C9F-0FDD00D45C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hyperlink" Target="http://opengameart.org/content/modified-32x32-treasure-chest" TargetMode="External"/><Relationship Id="rId7" Type="http://schemas.openxmlformats.org/officeDocument/2006/relationships/hyperlink" Target="http://dtherculean.deviantart.com/art/Cheetah-Creature-Design-208714509" TargetMode="External"/><Relationship Id="rId2" Type="http://schemas.openxmlformats.org/officeDocument/2006/relationships/hyperlink" Target="http://tufftony.deviantart.com/art/Sky-Background-Attempt-01-301002187" TargetMode="External"/><Relationship Id="rId1" Type="http://schemas.openxmlformats.org/officeDocument/2006/relationships/slideLayout" Target="../slideLayouts/slideLayout2.xml"/><Relationship Id="rId6" Type="http://schemas.openxmlformats.org/officeDocument/2006/relationships/hyperlink" Target="http://www.pscave.com/forums/viewtopic.php?p=47221" TargetMode="External"/><Relationship Id="rId5" Type="http://schemas.openxmlformats.org/officeDocument/2006/relationships/hyperlink" Target="http://opengameart.org/content/extended-lpc-magic-pack" TargetMode="External"/><Relationship Id="rId4" Type="http://schemas.openxmlformats.org/officeDocument/2006/relationships/hyperlink" Target="http://opengameart.org/content/2d-lost-garden-zelda-style-tiles-resized-to-32x32-with-addition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deviantart.com/morelikethis/artists/361935970?view_mode=2" TargetMode="External"/><Relationship Id="rId7" Type="http://schemas.openxmlformats.org/officeDocument/2006/relationships/hyperlink" Target="http://pxlcobit.deviantart.com/art/MLSS-Animal-Buddies-Sprites-Sheet-284513305" TargetMode="External"/><Relationship Id="rId2" Type="http://schemas.openxmlformats.org/officeDocument/2006/relationships/hyperlink" Target="http://forum.shrapnelgames.com/showthread.php?t=44932" TargetMode="External"/><Relationship Id="rId1" Type="http://schemas.openxmlformats.org/officeDocument/2006/relationships/slideLayout" Target="../slideLayouts/slideLayout2.xml"/><Relationship Id="rId6" Type="http://schemas.openxmlformats.org/officeDocument/2006/relationships/hyperlink" Target="http://mazakuhq.deviantart.com/art/Evil-shadow-sprites-314669338" TargetMode="External"/><Relationship Id="rId5" Type="http://schemas.openxmlformats.org/officeDocument/2006/relationships/hyperlink" Target="http://opengameart.org/content/creature-and-npc-sprites-for-ardentryst-by-jordan-trudgett" TargetMode="External"/><Relationship Id="rId4" Type="http://schemas.openxmlformats.org/officeDocument/2006/relationships/hyperlink" Target="http://gmc.yoyogames.com/index.php?showtopic=273665"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rpgmakervx.net/lofiversion/index.php/t45371.html" TargetMode="External"/><Relationship Id="rId2" Type="http://schemas.openxmlformats.org/officeDocument/2006/relationships/hyperlink" Target="http://opengameart.org/content/the-mana-world-woodland-indoor-tileset" TargetMode="External"/><Relationship Id="rId1" Type="http://schemas.openxmlformats.org/officeDocument/2006/relationships/slideLayout" Target="../slideLayouts/slideLayout2.xml"/><Relationship Id="rId6" Type="http://schemas.openxmlformats.org/officeDocument/2006/relationships/hyperlink" Target="http://opengameart.org/content/2d-lost-garden-tileset-transition-to-jetrels-wood-tileset" TargetMode="External"/><Relationship Id="rId5" Type="http://schemas.openxmlformats.org/officeDocument/2006/relationships/hyperlink" Target="http://xxcrystalluvsyouxx.deviantart.com/art/wolf-crystal-sprite-sheet-x3-389199869" TargetMode="External"/><Relationship Id="rId4" Type="http://schemas.openxmlformats.org/officeDocument/2006/relationships/hyperlink" Target="http://forums.themanaworld.org/viewtopic.php?f=8&amp;t=1129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freesound.org/people/noirenex/sounds/159401/" TargetMode="External"/><Relationship Id="rId2" Type="http://schemas.openxmlformats.org/officeDocument/2006/relationships/hyperlink" Target="http://www.freesound.org/people/knarmahfox/sounds/57749/" TargetMode="Externa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ndengine.org/forums/" TargetMode="External"/><Relationship Id="rId4" Type="http://schemas.openxmlformats.org/officeDocument/2006/relationships/hyperlink" Target="http://www.freesound.org/people/Setuniman/sounds/17306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a:bodyPr>
          <a:lstStyle/>
          <a:p>
            <a:r>
              <a:rPr lang="en-US" dirty="0" smtClean="0"/>
              <a:t>Symbiotic Games</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300" dirty="0" smtClean="0"/>
              <a:t>Four main areas of testing</a:t>
            </a:r>
          </a:p>
          <a:p>
            <a:pPr lvl="1"/>
            <a:r>
              <a:rPr lang="en-US" sz="1900" dirty="0" smtClean="0"/>
              <a:t>GUI</a:t>
            </a:r>
          </a:p>
          <a:p>
            <a:pPr lvl="1"/>
            <a:r>
              <a:rPr lang="en-US" sz="1900" dirty="0" smtClean="0"/>
              <a:t>Player Movement</a:t>
            </a:r>
          </a:p>
          <a:p>
            <a:pPr lvl="1"/>
            <a:r>
              <a:rPr lang="en-US" sz="1900" dirty="0" smtClean="0"/>
              <a:t>Battle System</a:t>
            </a:r>
          </a:p>
          <a:p>
            <a:pPr lvl="1"/>
            <a:r>
              <a:rPr lang="en-US" sz="1900" dirty="0" smtClean="0"/>
              <a:t>Zones</a:t>
            </a:r>
          </a:p>
          <a:p>
            <a:r>
              <a:rPr lang="en-US" sz="2300" dirty="0" smtClean="0"/>
              <a:t>Each area has a detailed list of what needs to be tested</a:t>
            </a:r>
          </a:p>
          <a:p>
            <a:r>
              <a:rPr lang="en-US" sz="2300" dirty="0" smtClean="0"/>
              <a:t>High Priority errors must be fixed and tested</a:t>
            </a:r>
          </a:p>
          <a:p>
            <a:r>
              <a:rPr lang="en-US" sz="2300" dirty="0" smtClean="0"/>
              <a:t>Outstanding low or medium-priority errors must be signed off by Team Lead as acceptable</a:t>
            </a:r>
            <a:endParaRPr lang="en-US" sz="1900" dirty="0" smtClean="0"/>
          </a:p>
          <a:p>
            <a:endParaRPr lang="en-US" dirty="0" smtClean="0"/>
          </a:p>
        </p:txBody>
      </p:sp>
      <p:sp>
        <p:nvSpPr>
          <p:cNvPr id="2" name="Title 1"/>
          <p:cNvSpPr>
            <a:spLocks noGrp="1"/>
          </p:cNvSpPr>
          <p:nvPr>
            <p:ph type="title"/>
          </p:nvPr>
        </p:nvSpPr>
        <p:spPr/>
        <p:txBody>
          <a:bodyPr/>
          <a:lstStyle/>
          <a:p>
            <a:r>
              <a:rPr lang="en-US" dirty="0" smtClean="0"/>
              <a:t>Test Plan</a:t>
            </a:r>
            <a:endParaRPr lang="en-US" dirty="0"/>
          </a:p>
        </p:txBody>
      </p:sp>
    </p:spTree>
    <p:extLst>
      <p:ext uri="{BB962C8B-B14F-4D97-AF65-F5344CB8AC3E}">
        <p14:creationId xmlns:p14="http://schemas.microsoft.com/office/powerpoint/2010/main" val="509697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Android SDK</a:t>
            </a:r>
          </a:p>
          <a:p>
            <a:pPr lvl="1"/>
            <a:r>
              <a:rPr lang="en-US" dirty="0" smtClean="0"/>
              <a:t>Java</a:t>
            </a:r>
          </a:p>
          <a:p>
            <a:pPr lvl="1"/>
            <a:r>
              <a:rPr lang="en-US" dirty="0" smtClean="0"/>
              <a:t>Eclipse</a:t>
            </a:r>
          </a:p>
          <a:p>
            <a:r>
              <a:rPr lang="en-US" sz="2400" dirty="0" smtClean="0"/>
              <a:t>Tiled</a:t>
            </a:r>
          </a:p>
          <a:p>
            <a:pPr lvl="1"/>
            <a:r>
              <a:rPr lang="en-US" dirty="0" smtClean="0"/>
              <a:t>Tile Engine</a:t>
            </a:r>
          </a:p>
          <a:p>
            <a:r>
              <a:rPr lang="en-US" sz="2400" dirty="0" err="1" smtClean="0"/>
              <a:t>TexturePacker</a:t>
            </a:r>
            <a:endParaRPr lang="en-US" sz="2400" dirty="0" smtClean="0"/>
          </a:p>
          <a:p>
            <a:pPr lvl="1"/>
            <a:r>
              <a:rPr lang="en-US" dirty="0" smtClean="0"/>
              <a:t>Creates Sprite Sheets</a:t>
            </a:r>
          </a:p>
          <a:p>
            <a:r>
              <a:rPr lang="en-US" sz="2400" dirty="0" err="1" smtClean="0"/>
              <a:t>GitHub</a:t>
            </a:r>
            <a:endParaRPr lang="en-US" sz="2400" dirty="0" smtClean="0"/>
          </a:p>
          <a:p>
            <a:pPr lvl="1"/>
            <a:r>
              <a:rPr lang="en-US" dirty="0" smtClean="0"/>
              <a:t>Version Control</a:t>
            </a:r>
          </a:p>
          <a:p>
            <a:pPr lvl="1"/>
            <a:r>
              <a:rPr lang="en-US" dirty="0" smtClean="0"/>
              <a:t>Online Repository</a:t>
            </a:r>
          </a:p>
          <a:p>
            <a:r>
              <a:rPr lang="en-US" sz="2400" dirty="0" smtClean="0"/>
              <a:t>GIMP 2</a:t>
            </a:r>
          </a:p>
          <a:p>
            <a:pPr lvl="1"/>
            <a:r>
              <a:rPr lang="en-US" dirty="0" smtClean="0"/>
              <a:t>Art Editing Tool</a:t>
            </a:r>
          </a:p>
        </p:txBody>
      </p:sp>
      <p:sp>
        <p:nvSpPr>
          <p:cNvPr id="2" name="Title 1"/>
          <p:cNvSpPr>
            <a:spLocks noGrp="1"/>
          </p:cNvSpPr>
          <p:nvPr>
            <p:ph type="title"/>
          </p:nvPr>
        </p:nvSpPr>
        <p:spPr/>
        <p:txBody>
          <a:bodyPr/>
          <a:lstStyle/>
          <a:p>
            <a:r>
              <a:rPr lang="en-US" dirty="0" smtClean="0"/>
              <a:t>Development Environment</a:t>
            </a:r>
            <a:endParaRPr lang="en-US" dirty="0"/>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Android </a:t>
            </a:r>
            <a:r>
              <a:rPr lang="en-US" sz="2400" dirty="0" smtClean="0"/>
              <a:t>SDK</a:t>
            </a:r>
          </a:p>
          <a:p>
            <a:pPr lvl="1"/>
            <a:r>
              <a:rPr lang="en-US" dirty="0" smtClean="0"/>
              <a:t>First attempt at developing on the Android platform</a:t>
            </a:r>
            <a:endParaRPr lang="en-US" dirty="0"/>
          </a:p>
          <a:p>
            <a:r>
              <a:rPr lang="en-US" sz="2400" dirty="0" err="1" smtClean="0"/>
              <a:t>AndEngine</a:t>
            </a:r>
            <a:endParaRPr lang="en-US" sz="2400" dirty="0" smtClean="0"/>
          </a:p>
          <a:p>
            <a:pPr lvl="1"/>
            <a:r>
              <a:rPr lang="en-US" dirty="0" smtClean="0"/>
              <a:t>Scarcely documented open source library</a:t>
            </a:r>
          </a:p>
          <a:p>
            <a:pPr lvl="1"/>
            <a:r>
              <a:rPr lang="en-US" dirty="0" smtClean="0"/>
              <a:t>Rarely updated</a:t>
            </a:r>
          </a:p>
          <a:p>
            <a:pPr lvl="1"/>
            <a:r>
              <a:rPr lang="en-US" dirty="0" smtClean="0"/>
              <a:t>Community based bug fixes</a:t>
            </a:r>
            <a:endParaRPr lang="en-US" dirty="0"/>
          </a:p>
          <a:p>
            <a:r>
              <a:rPr lang="en-US" sz="2400" dirty="0" smtClean="0"/>
              <a:t>Java</a:t>
            </a:r>
          </a:p>
          <a:p>
            <a:pPr lvl="1"/>
            <a:r>
              <a:rPr lang="en-US" dirty="0" smtClean="0"/>
              <a:t>Team not formally trained in Java</a:t>
            </a:r>
          </a:p>
          <a:p>
            <a:r>
              <a:rPr lang="en-US" sz="2400" dirty="0" smtClean="0"/>
              <a:t>Tiled</a:t>
            </a:r>
          </a:p>
          <a:p>
            <a:pPr lvl="1"/>
            <a:r>
              <a:rPr lang="en-US" dirty="0" smtClean="0"/>
              <a:t>New tile engine tool</a:t>
            </a:r>
          </a:p>
          <a:p>
            <a:pPr lvl="1"/>
            <a:endParaRPr lang="en-US" dirty="0" smtClean="0"/>
          </a:p>
        </p:txBody>
      </p:sp>
      <p:sp>
        <p:nvSpPr>
          <p:cNvPr id="2" name="Title 1"/>
          <p:cNvSpPr>
            <a:spLocks noGrp="1"/>
          </p:cNvSpPr>
          <p:nvPr>
            <p:ph type="title"/>
          </p:nvPr>
        </p:nvSpPr>
        <p:spPr/>
        <p:txBody>
          <a:bodyPr/>
          <a:lstStyle/>
          <a:p>
            <a:r>
              <a:rPr lang="en-US" dirty="0" smtClean="0"/>
              <a:t>Learning Curve</a:t>
            </a:r>
            <a:endParaRPr lang="en-US" dirty="0"/>
          </a:p>
        </p:txBody>
      </p:sp>
    </p:spTree>
    <p:extLst>
      <p:ext uri="{BB962C8B-B14F-4D97-AF65-F5344CB8AC3E}">
        <p14:creationId xmlns:p14="http://schemas.microsoft.com/office/powerpoint/2010/main" val="2278610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Art</a:t>
            </a:r>
          </a:p>
          <a:p>
            <a:pPr lvl="1"/>
            <a:r>
              <a:rPr lang="en-US" dirty="0" smtClean="0"/>
              <a:t>Open-Source</a:t>
            </a:r>
          </a:p>
          <a:p>
            <a:pPr lvl="1"/>
            <a:r>
              <a:rPr lang="en-US" dirty="0" smtClean="0"/>
              <a:t>Freelance </a:t>
            </a:r>
            <a:r>
              <a:rPr lang="en-US" dirty="0" smtClean="0"/>
              <a:t>Artists</a:t>
            </a:r>
            <a:endParaRPr lang="en-US" dirty="0"/>
          </a:p>
          <a:p>
            <a:r>
              <a:rPr lang="en-US" sz="2400" dirty="0" smtClean="0"/>
              <a:t>Audio</a:t>
            </a:r>
          </a:p>
          <a:p>
            <a:pPr lvl="1"/>
            <a:r>
              <a:rPr lang="en-US" dirty="0" smtClean="0"/>
              <a:t>Open-Source</a:t>
            </a:r>
            <a:endParaRPr lang="en-US" dirty="0"/>
          </a:p>
        </p:txBody>
      </p:sp>
      <p:sp>
        <p:nvSpPr>
          <p:cNvPr id="2" name="Title 1"/>
          <p:cNvSpPr>
            <a:spLocks noGrp="1"/>
          </p:cNvSpPr>
          <p:nvPr>
            <p:ph type="title"/>
          </p:nvPr>
        </p:nvSpPr>
        <p:spPr/>
        <p:txBody>
          <a:bodyPr/>
          <a:lstStyle/>
          <a:p>
            <a:r>
              <a:rPr lang="en-US" dirty="0" smtClean="0"/>
              <a:t>Assets</a:t>
            </a:r>
            <a:endParaRPr lang="en-US" dirty="0"/>
          </a:p>
        </p:txBody>
      </p:sp>
    </p:spTree>
    <p:extLst>
      <p:ext uri="{BB962C8B-B14F-4D97-AF65-F5344CB8AC3E}">
        <p14:creationId xmlns:p14="http://schemas.microsoft.com/office/powerpoint/2010/main" val="2030176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a:t>Backstory</a:t>
            </a:r>
          </a:p>
          <a:p>
            <a:pPr lvl="1"/>
            <a:r>
              <a:rPr lang="en-US" dirty="0"/>
              <a:t>The world is unaware of the presence of dragons within their peaceful societies. Until that fateful day when dragons awakened, the world was never the same.</a:t>
            </a:r>
          </a:p>
          <a:p>
            <a:r>
              <a:rPr lang="en-US" sz="2400" dirty="0"/>
              <a:t>Story</a:t>
            </a:r>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p>
          <a:p>
            <a:endParaRPr lang="en-US" dirty="0"/>
          </a:p>
        </p:txBody>
      </p:sp>
      <p:sp>
        <p:nvSpPr>
          <p:cNvPr id="2" name="Title 1"/>
          <p:cNvSpPr>
            <a:spLocks noGrp="1"/>
          </p:cNvSpPr>
          <p:nvPr>
            <p:ph type="title"/>
          </p:nvPr>
        </p:nvSpPr>
        <p:spPr/>
        <p:txBody>
          <a:bodyPr/>
          <a:lstStyle/>
          <a:p>
            <a:r>
              <a:rPr lang="en-US" dirty="0" smtClean="0"/>
              <a:t>Game Summary</a:t>
            </a:r>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smtClean="0"/>
              <a:t>Warrior - Stamina</a:t>
            </a:r>
          </a:p>
          <a:p>
            <a:pPr lvl="1"/>
            <a:r>
              <a:rPr lang="en-US" dirty="0" smtClean="0"/>
              <a:t>Melee</a:t>
            </a:r>
          </a:p>
          <a:p>
            <a:pPr lvl="1"/>
            <a:r>
              <a:rPr lang="en-US" dirty="0" smtClean="0"/>
              <a:t>Heavy armor</a:t>
            </a:r>
          </a:p>
          <a:p>
            <a:pPr lvl="1"/>
            <a:r>
              <a:rPr lang="en-US" dirty="0"/>
              <a:t>One/two-handed </a:t>
            </a:r>
            <a:r>
              <a:rPr lang="en-US" dirty="0" smtClean="0"/>
              <a:t>axes/maces/swords</a:t>
            </a:r>
          </a:p>
          <a:p>
            <a:r>
              <a:rPr lang="en-US" sz="2400" dirty="0" smtClean="0"/>
              <a:t>Ranger - Energy</a:t>
            </a:r>
          </a:p>
          <a:p>
            <a:pPr lvl="1"/>
            <a:r>
              <a:rPr lang="en-US" dirty="0" smtClean="0"/>
              <a:t>Ranged</a:t>
            </a:r>
          </a:p>
          <a:p>
            <a:pPr lvl="1"/>
            <a:r>
              <a:rPr lang="en-US" dirty="0" smtClean="0"/>
              <a:t>Medium armor</a:t>
            </a:r>
            <a:endParaRPr lang="en-US" dirty="0"/>
          </a:p>
          <a:p>
            <a:pPr lvl="1"/>
            <a:r>
              <a:rPr lang="en-US" dirty="0" err="1" smtClean="0"/>
              <a:t>Shortbow</a:t>
            </a:r>
            <a:r>
              <a:rPr lang="en-US" dirty="0" smtClean="0"/>
              <a:t>/crossbow/longbow</a:t>
            </a:r>
          </a:p>
          <a:p>
            <a:r>
              <a:rPr lang="en-US" sz="2400" dirty="0" smtClean="0"/>
              <a:t>Cleric - </a:t>
            </a:r>
            <a:r>
              <a:rPr lang="en-US" sz="2400" dirty="0" err="1" smtClean="0"/>
              <a:t>Mana</a:t>
            </a:r>
            <a:endParaRPr lang="en-US" sz="2400" dirty="0" smtClean="0"/>
          </a:p>
          <a:p>
            <a:pPr lvl="1"/>
            <a:r>
              <a:rPr lang="en-US" dirty="0" smtClean="0"/>
              <a:t>Support </a:t>
            </a:r>
          </a:p>
          <a:p>
            <a:pPr lvl="1"/>
            <a:r>
              <a:rPr lang="en-US" dirty="0" smtClean="0"/>
              <a:t>Light armor</a:t>
            </a:r>
          </a:p>
          <a:p>
            <a:pPr lvl="1"/>
            <a:r>
              <a:rPr lang="en-US" dirty="0" smtClean="0"/>
              <a:t>Wands/orbs/staves</a:t>
            </a:r>
          </a:p>
          <a:p>
            <a:endParaRPr lang="en-US" sz="2000" dirty="0"/>
          </a:p>
        </p:txBody>
      </p:sp>
      <p:sp>
        <p:nvSpPr>
          <p:cNvPr id="2" name="Title 1"/>
          <p:cNvSpPr>
            <a:spLocks noGrp="1"/>
          </p:cNvSpPr>
          <p:nvPr>
            <p:ph type="title"/>
          </p:nvPr>
        </p:nvSpPr>
        <p:spPr/>
        <p:txBody>
          <a:bodyPr/>
          <a:lstStyle/>
          <a:p>
            <a:r>
              <a:rPr lang="en-US" dirty="0" smtClean="0"/>
              <a:t>Classes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1524000"/>
            <a:ext cx="1093305" cy="14668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5909" y="3124200"/>
            <a:ext cx="1151885" cy="1524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4054" y="4724400"/>
            <a:ext cx="1183740" cy="1561070"/>
          </a:xfrm>
          <a:prstGeom prst="rect">
            <a:avLst/>
          </a:prstGeom>
        </p:spPr>
      </p:pic>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5181600"/>
          </a:xfrm>
        </p:spPr>
        <p:txBody>
          <a:bodyPr>
            <a:normAutofit/>
          </a:bodyPr>
          <a:lstStyle/>
          <a:p>
            <a:r>
              <a:rPr lang="en-US" sz="2400" dirty="0" smtClean="0"/>
              <a:t>Basic Attack – level 1</a:t>
            </a:r>
          </a:p>
          <a:p>
            <a:r>
              <a:rPr lang="en-US" sz="2400" dirty="0" smtClean="0"/>
              <a:t>Cleave – level 1</a:t>
            </a:r>
          </a:p>
          <a:p>
            <a:r>
              <a:rPr lang="en-US" sz="2400" dirty="0" smtClean="0"/>
              <a:t>Lunge – level 10</a:t>
            </a:r>
          </a:p>
          <a:p>
            <a:pPr lvl="1"/>
            <a:r>
              <a:rPr lang="en-US" dirty="0" smtClean="0"/>
              <a:t>Stun effect</a:t>
            </a:r>
          </a:p>
          <a:p>
            <a:r>
              <a:rPr lang="en-US" sz="2400" dirty="0" smtClean="0"/>
              <a:t>Execute – level 10</a:t>
            </a:r>
          </a:p>
          <a:p>
            <a:pPr lvl="1"/>
            <a:r>
              <a:rPr lang="en-US" dirty="0" smtClean="0"/>
              <a:t>Damage </a:t>
            </a:r>
            <a:r>
              <a:rPr lang="en-US" dirty="0"/>
              <a:t>based on resource depletion</a:t>
            </a:r>
          </a:p>
          <a:p>
            <a:r>
              <a:rPr lang="en-US" sz="2400" dirty="0" smtClean="0"/>
              <a:t>Rend – level 20</a:t>
            </a:r>
          </a:p>
          <a:p>
            <a:pPr lvl="1"/>
            <a:r>
              <a:rPr lang="en-US" dirty="0" smtClean="0"/>
              <a:t>Bleed effect</a:t>
            </a:r>
            <a:endParaRPr lang="en-US" dirty="0"/>
          </a:p>
          <a:p>
            <a:r>
              <a:rPr lang="en-US" sz="2400" dirty="0"/>
              <a:t>War </a:t>
            </a:r>
            <a:r>
              <a:rPr lang="en-US" sz="2400" dirty="0" smtClean="0"/>
              <a:t>Cry – level 20</a:t>
            </a:r>
          </a:p>
          <a:p>
            <a:pPr lvl="1"/>
            <a:r>
              <a:rPr lang="en-US" sz="2400" dirty="0"/>
              <a:t>Grants </a:t>
            </a:r>
            <a:r>
              <a:rPr lang="en-US" sz="2400" dirty="0" smtClean="0"/>
              <a:t>damage to </a:t>
            </a:r>
            <a:r>
              <a:rPr lang="en-US" sz="2400" dirty="0"/>
              <a:t>entire party</a:t>
            </a:r>
          </a:p>
        </p:txBody>
      </p:sp>
      <p:sp>
        <p:nvSpPr>
          <p:cNvPr id="2" name="Title 1"/>
          <p:cNvSpPr>
            <a:spLocks noGrp="1"/>
          </p:cNvSpPr>
          <p:nvPr>
            <p:ph type="title"/>
          </p:nvPr>
        </p:nvSpPr>
        <p:spPr/>
        <p:txBody>
          <a:bodyPr/>
          <a:lstStyle/>
          <a:p>
            <a:r>
              <a:rPr lang="en-US" dirty="0" smtClean="0"/>
              <a:t>Warrior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288" y="1066800"/>
            <a:ext cx="2207555" cy="2228850"/>
          </a:xfrm>
          <a:prstGeom prst="rect">
            <a:avLst/>
          </a:prstGeom>
        </p:spPr>
      </p:pic>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600" dirty="0" smtClean="0"/>
              <a:t>Basic Attack – level 1</a:t>
            </a:r>
          </a:p>
          <a:p>
            <a:r>
              <a:rPr lang="en-US" sz="2600" dirty="0" smtClean="0"/>
              <a:t>Fire Arrow  - level 1</a:t>
            </a:r>
            <a:endParaRPr lang="en-US" sz="2600" dirty="0"/>
          </a:p>
          <a:p>
            <a:pPr lvl="1"/>
            <a:r>
              <a:rPr lang="en-US" sz="2200" dirty="0" smtClean="0"/>
              <a:t>Burn effect</a:t>
            </a:r>
            <a:endParaRPr lang="en-US" sz="2200" dirty="0"/>
          </a:p>
          <a:p>
            <a:r>
              <a:rPr lang="en-US" sz="2600" dirty="0"/>
              <a:t>Poison </a:t>
            </a:r>
            <a:r>
              <a:rPr lang="en-US" sz="2600" dirty="0" smtClean="0"/>
              <a:t>Arrow – level 10</a:t>
            </a:r>
            <a:endParaRPr lang="en-US" sz="2200" dirty="0"/>
          </a:p>
          <a:p>
            <a:pPr lvl="1"/>
            <a:r>
              <a:rPr lang="en-US" sz="2200" dirty="0" smtClean="0"/>
              <a:t>Poison effect</a:t>
            </a:r>
            <a:endParaRPr lang="en-US" sz="2200" dirty="0"/>
          </a:p>
          <a:p>
            <a:r>
              <a:rPr lang="en-US" sz="2600" dirty="0"/>
              <a:t>Spread </a:t>
            </a:r>
            <a:r>
              <a:rPr lang="en-US" sz="2600" dirty="0" smtClean="0"/>
              <a:t>Shot – level 10</a:t>
            </a:r>
          </a:p>
          <a:p>
            <a:r>
              <a:rPr lang="en-US" sz="2600" dirty="0" smtClean="0"/>
              <a:t>Charged Shot – level 20</a:t>
            </a:r>
          </a:p>
          <a:p>
            <a:r>
              <a:rPr lang="en-US" sz="2600" dirty="0" smtClean="0"/>
              <a:t>Stun Arrow – level 20</a:t>
            </a:r>
          </a:p>
          <a:p>
            <a:pPr lvl="1"/>
            <a:r>
              <a:rPr lang="en-US" sz="2200" dirty="0" smtClean="0"/>
              <a:t>Stun</a:t>
            </a:r>
            <a:endParaRPr lang="en-US" sz="2200" dirty="0"/>
          </a:p>
          <a:p>
            <a:endParaRPr lang="en-US" sz="2000" dirty="0"/>
          </a:p>
        </p:txBody>
      </p:sp>
      <p:sp>
        <p:nvSpPr>
          <p:cNvPr id="2" name="Title 1"/>
          <p:cNvSpPr>
            <a:spLocks noGrp="1"/>
          </p:cNvSpPr>
          <p:nvPr>
            <p:ph type="title"/>
          </p:nvPr>
        </p:nvSpPr>
        <p:spPr/>
        <p:txBody>
          <a:bodyPr/>
          <a:lstStyle/>
          <a:p>
            <a:r>
              <a:rPr lang="en-US" dirty="0" smtClean="0"/>
              <a:t>Ranger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730" y="1066800"/>
            <a:ext cx="2193186" cy="2209800"/>
          </a:xfrm>
          <a:prstGeom prst="rect">
            <a:avLst/>
          </a:prstGeom>
        </p:spPr>
      </p:pic>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467600" cy="5257800"/>
          </a:xfrm>
        </p:spPr>
        <p:txBody>
          <a:bodyPr>
            <a:normAutofit/>
          </a:bodyPr>
          <a:lstStyle/>
          <a:p>
            <a:r>
              <a:rPr lang="en-US" sz="2400" dirty="0" smtClean="0"/>
              <a:t>Basic Attack – level 1</a:t>
            </a:r>
          </a:p>
          <a:p>
            <a:r>
              <a:rPr lang="en-US" sz="2400" dirty="0" smtClean="0"/>
              <a:t>Mend – level 1</a:t>
            </a:r>
          </a:p>
          <a:p>
            <a:r>
              <a:rPr lang="en-US" sz="2400" dirty="0" smtClean="0"/>
              <a:t>Life Syphon – level 10</a:t>
            </a:r>
            <a:endParaRPr lang="en-US" sz="2400" dirty="0"/>
          </a:p>
          <a:p>
            <a:pPr lvl="1"/>
            <a:r>
              <a:rPr lang="en-US" sz="2000" dirty="0" smtClean="0"/>
              <a:t>Returns half health</a:t>
            </a:r>
          </a:p>
          <a:p>
            <a:r>
              <a:rPr lang="en-US" sz="2400" dirty="0" smtClean="0"/>
              <a:t>Revive – level 10</a:t>
            </a:r>
          </a:p>
          <a:p>
            <a:pPr lvl="1"/>
            <a:r>
              <a:rPr lang="en-US" sz="2000" dirty="0" smtClean="0"/>
              <a:t>Resurrect fallen </a:t>
            </a:r>
            <a:r>
              <a:rPr lang="en-US" sz="2000" dirty="0"/>
              <a:t>party member</a:t>
            </a:r>
          </a:p>
          <a:p>
            <a:r>
              <a:rPr lang="en-US" sz="2400" dirty="0"/>
              <a:t>Healing </a:t>
            </a:r>
            <a:r>
              <a:rPr lang="en-US" sz="2400" dirty="0" smtClean="0"/>
              <a:t>Chant – level 20</a:t>
            </a:r>
            <a:endParaRPr lang="en-US" sz="2400" dirty="0"/>
          </a:p>
          <a:p>
            <a:pPr lvl="1"/>
            <a:r>
              <a:rPr lang="en-US" sz="2000" dirty="0" smtClean="0"/>
              <a:t>Heals </a:t>
            </a:r>
            <a:r>
              <a:rPr lang="en-US" sz="2000" dirty="0"/>
              <a:t>entire </a:t>
            </a:r>
            <a:r>
              <a:rPr lang="en-US" sz="2000" dirty="0" smtClean="0"/>
              <a:t>party</a:t>
            </a:r>
          </a:p>
          <a:p>
            <a:r>
              <a:rPr lang="en-US" sz="2400" dirty="0" smtClean="0"/>
              <a:t>Empower - level 20</a:t>
            </a:r>
          </a:p>
          <a:p>
            <a:pPr lvl="1"/>
            <a:r>
              <a:rPr lang="en-US" sz="2000" dirty="0" smtClean="0"/>
              <a:t>Grants stats to entire party</a:t>
            </a:r>
            <a:endParaRPr lang="en-US" sz="2000" dirty="0"/>
          </a:p>
        </p:txBody>
      </p:sp>
      <p:sp>
        <p:nvSpPr>
          <p:cNvPr id="2" name="Title 1"/>
          <p:cNvSpPr>
            <a:spLocks noGrp="1"/>
          </p:cNvSpPr>
          <p:nvPr>
            <p:ph type="title"/>
          </p:nvPr>
        </p:nvSpPr>
        <p:spPr/>
        <p:txBody>
          <a:bodyPr/>
          <a:lstStyle/>
          <a:p>
            <a:r>
              <a:rPr lang="en-US" dirty="0" smtClean="0"/>
              <a:t>Cleric 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557" y="1066798"/>
            <a:ext cx="2202285" cy="2209801"/>
          </a:xfrm>
          <a:prstGeom prst="rect">
            <a:avLst/>
          </a:prstGeom>
        </p:spPr>
      </p:pic>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Strength</a:t>
            </a:r>
          </a:p>
          <a:p>
            <a:pPr lvl="1"/>
            <a:r>
              <a:rPr lang="en-US" dirty="0"/>
              <a:t>Increases physical damage</a:t>
            </a:r>
            <a:endParaRPr lang="en-US" sz="2200" dirty="0"/>
          </a:p>
          <a:p>
            <a:r>
              <a:rPr lang="en-US" sz="2400" dirty="0"/>
              <a:t>Dexterity</a:t>
            </a:r>
          </a:p>
          <a:p>
            <a:pPr lvl="1"/>
            <a:r>
              <a:rPr lang="en-US" dirty="0"/>
              <a:t>Increases physical damage</a:t>
            </a:r>
            <a:endParaRPr lang="en-US" sz="2200" dirty="0"/>
          </a:p>
          <a:p>
            <a:pPr lvl="1"/>
            <a:r>
              <a:rPr lang="en-US" dirty="0"/>
              <a:t>Physical critical strike chance</a:t>
            </a:r>
            <a:endParaRPr lang="en-US" sz="2200" dirty="0"/>
          </a:p>
          <a:p>
            <a:r>
              <a:rPr lang="en-US" sz="2400" dirty="0"/>
              <a:t>Vitality</a:t>
            </a:r>
          </a:p>
          <a:p>
            <a:pPr lvl="1"/>
            <a:r>
              <a:rPr lang="en-US" dirty="0"/>
              <a:t>Increases base health</a:t>
            </a:r>
            <a:endParaRPr lang="en-US" sz="2200" dirty="0"/>
          </a:p>
          <a:p>
            <a:r>
              <a:rPr lang="en-US" sz="2400" dirty="0"/>
              <a:t>Intelligence</a:t>
            </a:r>
          </a:p>
          <a:p>
            <a:pPr lvl="1"/>
            <a:r>
              <a:rPr lang="en-US" dirty="0"/>
              <a:t>Increases spell damage</a:t>
            </a:r>
            <a:endParaRPr lang="en-US" sz="2200" dirty="0"/>
          </a:p>
          <a:p>
            <a:pPr lvl="1"/>
            <a:r>
              <a:rPr lang="en-US" dirty="0"/>
              <a:t>Spell critical strike chance</a:t>
            </a:r>
            <a:endParaRPr lang="en-US" sz="2200" dirty="0"/>
          </a:p>
          <a:p>
            <a:endParaRPr lang="en-US" dirty="0"/>
          </a:p>
        </p:txBody>
      </p:sp>
      <p:sp>
        <p:nvSpPr>
          <p:cNvPr id="2" name="Title 1"/>
          <p:cNvSpPr>
            <a:spLocks noGrp="1"/>
          </p:cNvSpPr>
          <p:nvPr>
            <p:ph type="title"/>
          </p:nvPr>
        </p:nvSpPr>
        <p:spPr/>
        <p:txBody>
          <a:bodyPr/>
          <a:lstStyle/>
          <a:p>
            <a:r>
              <a:rPr lang="en-US" dirty="0" smtClean="0"/>
              <a:t>Attributes</a:t>
            </a:r>
            <a:endParaRPr lang="en-US" dirty="0"/>
          </a:p>
        </p:txBody>
      </p:sp>
    </p:spTree>
    <p:extLst>
      <p:ext uri="{BB962C8B-B14F-4D97-AF65-F5344CB8AC3E}">
        <p14:creationId xmlns:p14="http://schemas.microsoft.com/office/powerpoint/2010/main" val="6557546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Team Lead</a:t>
            </a:r>
          </a:p>
          <a:p>
            <a:pPr lvl="1"/>
            <a:r>
              <a:rPr lang="en-US" sz="2000" dirty="0" smtClean="0"/>
              <a:t>Jordon Kopp</a:t>
            </a:r>
          </a:p>
          <a:p>
            <a:r>
              <a:rPr lang="en-US" sz="2400" dirty="0" smtClean="0"/>
              <a:t>Lead Programmer</a:t>
            </a:r>
          </a:p>
          <a:p>
            <a:pPr lvl="1"/>
            <a:r>
              <a:rPr lang="en-US" sz="2000" dirty="0" smtClean="0"/>
              <a:t>Vince Smeraldo</a:t>
            </a:r>
          </a:p>
          <a:p>
            <a:r>
              <a:rPr lang="en-US" sz="2400" dirty="0" smtClean="0"/>
              <a:t>Programmers</a:t>
            </a:r>
          </a:p>
          <a:p>
            <a:pPr lvl="1"/>
            <a:r>
              <a:rPr lang="en-US" sz="2000" dirty="0" smtClean="0"/>
              <a:t>Matt Kalafut</a:t>
            </a:r>
          </a:p>
          <a:p>
            <a:pPr lvl="1"/>
            <a:r>
              <a:rPr lang="en-US" sz="2000" dirty="0" smtClean="0"/>
              <a:t>Mark Muniz</a:t>
            </a:r>
          </a:p>
          <a:p>
            <a:pPr lvl="1"/>
            <a:r>
              <a:rPr lang="en-US" sz="2000" dirty="0" smtClean="0"/>
              <a:t>Derek Finch</a:t>
            </a:r>
          </a:p>
          <a:p>
            <a:pPr lvl="1"/>
            <a:r>
              <a:rPr lang="en-US" sz="2000" dirty="0" smtClean="0"/>
              <a:t>Josh Kopp</a:t>
            </a:r>
          </a:p>
          <a:p>
            <a:r>
              <a:rPr lang="en-US" sz="2400" dirty="0" smtClean="0"/>
              <a:t>Designers (freelance artists)</a:t>
            </a:r>
          </a:p>
          <a:p>
            <a:pPr lvl="1"/>
            <a:r>
              <a:rPr lang="en-US" sz="2000" dirty="0" smtClean="0"/>
              <a:t>Marco Malek</a:t>
            </a:r>
          </a:p>
          <a:p>
            <a:pPr lvl="1"/>
            <a:r>
              <a:rPr lang="en-US" sz="2000" dirty="0" smtClean="0"/>
              <a:t>Frank </a:t>
            </a:r>
            <a:r>
              <a:rPr lang="en-US" sz="2000" dirty="0" err="1" smtClean="0"/>
              <a:t>Margarella</a:t>
            </a:r>
            <a:endParaRPr lang="en-US" sz="2000" dirty="0" smtClean="0"/>
          </a:p>
        </p:txBody>
      </p:sp>
      <p:sp>
        <p:nvSpPr>
          <p:cNvPr id="2" name="Title 1"/>
          <p:cNvSpPr>
            <a:spLocks noGrp="1"/>
          </p:cNvSpPr>
          <p:nvPr>
            <p:ph type="title"/>
          </p:nvPr>
        </p:nvSpPr>
        <p:spPr/>
        <p:txBody>
          <a:bodyPr/>
          <a:lstStyle/>
          <a:p>
            <a:r>
              <a:rPr lang="en-US" dirty="0" smtClean="0"/>
              <a:t>Team Roles</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Starter Village</a:t>
            </a:r>
          </a:p>
          <a:p>
            <a:r>
              <a:rPr lang="en-US" sz="2400" dirty="0" smtClean="0"/>
              <a:t>Inn</a:t>
            </a:r>
          </a:p>
          <a:p>
            <a:r>
              <a:rPr lang="en-US" sz="2400" dirty="0" smtClean="0"/>
              <a:t>Plains</a:t>
            </a:r>
          </a:p>
          <a:p>
            <a:r>
              <a:rPr lang="en-US" sz="2400" dirty="0" smtClean="0"/>
              <a:t>Mountains</a:t>
            </a:r>
          </a:p>
        </p:txBody>
      </p:sp>
      <p:sp>
        <p:nvSpPr>
          <p:cNvPr id="2" name="Title 1"/>
          <p:cNvSpPr>
            <a:spLocks noGrp="1"/>
          </p:cNvSpPr>
          <p:nvPr>
            <p:ph type="title"/>
          </p:nvPr>
        </p:nvSpPr>
        <p:spPr/>
        <p:txBody>
          <a:bodyPr/>
          <a:lstStyle/>
          <a:p>
            <a:r>
              <a:rPr lang="en-US" dirty="0" smtClean="0"/>
              <a:t>Zones</a:t>
            </a:r>
            <a:endParaRPr lang="en-US" dirty="0"/>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99151" y="1481138"/>
            <a:ext cx="4545697" cy="4525962"/>
          </a:xfrm>
        </p:spPr>
      </p:pic>
      <p:sp>
        <p:nvSpPr>
          <p:cNvPr id="2" name="Title 1"/>
          <p:cNvSpPr>
            <a:spLocks noGrp="1"/>
          </p:cNvSpPr>
          <p:nvPr>
            <p:ph type="title"/>
          </p:nvPr>
        </p:nvSpPr>
        <p:spPr/>
        <p:txBody>
          <a:bodyPr/>
          <a:lstStyle/>
          <a:p>
            <a:r>
              <a:rPr lang="en-US" dirty="0" smtClean="0"/>
              <a:t>Starter Village</a:t>
            </a:r>
            <a:endParaRPr lang="en-US" dirty="0"/>
          </a:p>
        </p:txBody>
      </p:sp>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5725" y="1481138"/>
            <a:ext cx="6812550" cy="4525962"/>
          </a:xfrm>
        </p:spPr>
      </p:pic>
      <p:sp>
        <p:nvSpPr>
          <p:cNvPr id="2" name="Title 1"/>
          <p:cNvSpPr>
            <a:spLocks noGrp="1"/>
          </p:cNvSpPr>
          <p:nvPr>
            <p:ph type="title"/>
          </p:nvPr>
        </p:nvSpPr>
        <p:spPr/>
        <p:txBody>
          <a:bodyPr/>
          <a:lstStyle/>
          <a:p>
            <a:r>
              <a:rPr lang="en-US" dirty="0" smtClean="0"/>
              <a:t>Inn</a:t>
            </a:r>
            <a:endParaRPr lang="en-US" dirty="0"/>
          </a:p>
        </p:txBody>
      </p:sp>
    </p:spTree>
    <p:extLst>
      <p:ext uri="{BB962C8B-B14F-4D97-AF65-F5344CB8AC3E}">
        <p14:creationId xmlns:p14="http://schemas.microsoft.com/office/powerpoint/2010/main" val="460069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7529" y="1481138"/>
            <a:ext cx="6788942" cy="4525962"/>
          </a:xfrm>
        </p:spPr>
      </p:pic>
      <p:sp>
        <p:nvSpPr>
          <p:cNvPr id="2" name="Title 1"/>
          <p:cNvSpPr>
            <a:spLocks noGrp="1"/>
          </p:cNvSpPr>
          <p:nvPr>
            <p:ph type="title"/>
          </p:nvPr>
        </p:nvSpPr>
        <p:spPr/>
        <p:txBody>
          <a:bodyPr/>
          <a:lstStyle/>
          <a:p>
            <a:r>
              <a:rPr lang="en-US" dirty="0" smtClean="0"/>
              <a:t>Plains</a:t>
            </a:r>
            <a:endParaRPr lang="en-US" dirty="0"/>
          </a:p>
        </p:txBody>
      </p:sp>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3932" y="1481138"/>
            <a:ext cx="5816136" cy="4525962"/>
          </a:xfrm>
        </p:spPr>
      </p:pic>
      <p:sp>
        <p:nvSpPr>
          <p:cNvPr id="2" name="Title 1"/>
          <p:cNvSpPr>
            <a:spLocks noGrp="1"/>
          </p:cNvSpPr>
          <p:nvPr>
            <p:ph type="title"/>
          </p:nvPr>
        </p:nvSpPr>
        <p:spPr/>
        <p:txBody>
          <a:bodyPr/>
          <a:lstStyle/>
          <a:p>
            <a:r>
              <a:rPr lang="en-US" dirty="0" smtClean="0"/>
              <a:t>Mountains</a:t>
            </a:r>
            <a:endParaRPr lang="en-US" dirty="0"/>
          </a:p>
        </p:txBody>
      </p:sp>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841356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
        <p:nvSpPr>
          <p:cNvPr id="2" name="Title 1"/>
          <p:cNvSpPr>
            <a:spLocks noGrp="1"/>
          </p:cNvSpPr>
          <p:nvPr>
            <p:ph type="title"/>
          </p:nvPr>
        </p:nvSpPr>
        <p:spPr/>
        <p:txBody>
          <a:bodyPr/>
          <a:lstStyle/>
          <a:p>
            <a:r>
              <a:rPr lang="en-US" dirty="0" smtClean="0"/>
              <a:t>Battle System</a:t>
            </a:r>
            <a:endParaRPr lang="en-US" dirty="0"/>
          </a:p>
        </p:txBody>
      </p:sp>
    </p:spTree>
    <p:extLst>
      <p:ext uri="{BB962C8B-B14F-4D97-AF65-F5344CB8AC3E}">
        <p14:creationId xmlns:p14="http://schemas.microsoft.com/office/powerpoint/2010/main" val="16704773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5" name="Content Placeholder 4" descr="Screenshot_2013-10-17-16-21-23.png"/>
          <p:cNvPicPr>
            <a:picLocks noGrp="1" noChangeAspect="1"/>
          </p:cNvPicPr>
          <p:nvPr>
            <p:ph idx="1"/>
          </p:nvPr>
        </p:nvPicPr>
        <p:blipFill>
          <a:blip r:embed="rId2" cstate="print"/>
          <a:stretch>
            <a:fillRect/>
          </a:stretch>
        </p:blipFill>
        <p:spPr>
          <a:xfrm>
            <a:off x="548922" y="1481138"/>
            <a:ext cx="8046155" cy="4525962"/>
          </a:xfrm>
        </p:spPr>
      </p:pic>
    </p:spTree>
    <p:extLst>
      <p:ext uri="{BB962C8B-B14F-4D97-AF65-F5344CB8AC3E}">
        <p14:creationId xmlns:p14="http://schemas.microsoft.com/office/powerpoint/2010/main" val="32427189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5" name="Content Placeholder 4" descr="Screenshot_2013-10-17-16-23-31.png"/>
          <p:cNvPicPr>
            <a:picLocks noGrp="1" noChangeAspect="1"/>
          </p:cNvPicPr>
          <p:nvPr>
            <p:ph idx="1"/>
          </p:nvPr>
        </p:nvPicPr>
        <p:blipFill>
          <a:blip r:embed="rId2" cstate="print"/>
          <a:stretch>
            <a:fillRect/>
          </a:stretch>
        </p:blipFill>
        <p:spPr>
          <a:xfrm>
            <a:off x="548922" y="1481138"/>
            <a:ext cx="8046155" cy="4525962"/>
          </a:xfrm>
        </p:spPr>
      </p:pic>
    </p:spTree>
    <p:extLst>
      <p:ext uri="{BB962C8B-B14F-4D97-AF65-F5344CB8AC3E}">
        <p14:creationId xmlns:p14="http://schemas.microsoft.com/office/powerpoint/2010/main" val="51329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Scope</a:t>
            </a:r>
            <a:endParaRPr lang="en-US" dirty="0" smtClean="0"/>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sz="2400" dirty="0" smtClean="0"/>
              <a:t>Purpose</a:t>
            </a:r>
            <a:endParaRPr lang="en-US" dirty="0" smtClean="0"/>
          </a:p>
          <a:p>
            <a:pPr lvl="1"/>
            <a:r>
              <a:rPr lang="en-US" dirty="0" smtClean="0"/>
              <a:t>Entertain </a:t>
            </a:r>
          </a:p>
          <a:p>
            <a:pPr lvl="1"/>
            <a:r>
              <a:rPr lang="en-US" dirty="0" smtClean="0"/>
              <a:t>Playable anywhere</a:t>
            </a:r>
            <a:endParaRPr lang="en-US" dirty="0"/>
          </a:p>
        </p:txBody>
      </p:sp>
      <p:sp>
        <p:nvSpPr>
          <p:cNvPr id="2" name="Title 1"/>
          <p:cNvSpPr>
            <a:spLocks noGrp="1"/>
          </p:cNvSpPr>
          <p:nvPr>
            <p:ph type="title"/>
          </p:nvPr>
        </p:nvSpPr>
        <p:spPr/>
        <p:txBody>
          <a:bodyPr/>
          <a:lstStyle/>
          <a:p>
            <a:r>
              <a:rPr lang="en-US" dirty="0" smtClean="0"/>
              <a:t>Scope/Purpose Statement</a:t>
            </a:r>
            <a:endParaRPr lang="en-US" dirty="0"/>
          </a:p>
        </p:txBody>
      </p:sp>
    </p:spTree>
    <p:extLst>
      <p:ext uri="{BB962C8B-B14F-4D97-AF65-F5344CB8AC3E}">
        <p14:creationId xmlns:p14="http://schemas.microsoft.com/office/powerpoint/2010/main" val="765500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to come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22487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7620000" cy="4953000"/>
          </a:xfrm>
        </p:spPr>
        <p:txBody>
          <a:bodyPr>
            <a:normAutofit fontScale="92500" lnSpcReduction="20000"/>
          </a:bodyPr>
          <a:lstStyle/>
          <a:p>
            <a:r>
              <a:rPr lang="en-US" sz="3500" dirty="0" smtClean="0"/>
              <a:t>Shop</a:t>
            </a:r>
          </a:p>
          <a:p>
            <a:r>
              <a:rPr lang="en-US" sz="3500" dirty="0" smtClean="0"/>
              <a:t>Tiered abilities</a:t>
            </a:r>
          </a:p>
          <a:p>
            <a:r>
              <a:rPr lang="en-US" sz="3500" dirty="0" smtClean="0"/>
              <a:t>Non-Playable Characters (NPCs) that generate a battle</a:t>
            </a:r>
          </a:p>
          <a:p>
            <a:r>
              <a:rPr lang="en-US" sz="3500" dirty="0" smtClean="0"/>
              <a:t>Bosses</a:t>
            </a:r>
          </a:p>
          <a:p>
            <a:r>
              <a:rPr lang="en-US" sz="3500" dirty="0" smtClean="0"/>
              <a:t>Treasure Chests</a:t>
            </a:r>
          </a:p>
          <a:p>
            <a:r>
              <a:rPr lang="en-US" sz="3500" dirty="0" smtClean="0"/>
              <a:t>Quests</a:t>
            </a:r>
          </a:p>
          <a:p>
            <a:r>
              <a:rPr lang="en-US" sz="3500" dirty="0" smtClean="0"/>
              <a:t>Challenges</a:t>
            </a:r>
          </a:p>
          <a:p>
            <a:pPr lvl="1"/>
            <a:r>
              <a:rPr lang="en-US" dirty="0" smtClean="0"/>
              <a:t>Puzzles</a:t>
            </a:r>
          </a:p>
          <a:p>
            <a:pPr lvl="1"/>
            <a:r>
              <a:rPr lang="en-US" dirty="0" smtClean="0"/>
              <a:t>Locked Doors</a:t>
            </a:r>
          </a:p>
          <a:p>
            <a:r>
              <a:rPr lang="en-US" sz="3500" dirty="0" err="1" smtClean="0"/>
              <a:t>Cutscenes</a:t>
            </a:r>
            <a:endParaRPr lang="en-US" sz="3500" dirty="0"/>
          </a:p>
        </p:txBody>
      </p:sp>
      <p:sp>
        <p:nvSpPr>
          <p:cNvPr id="2" name="Title 1"/>
          <p:cNvSpPr>
            <a:spLocks noGrp="1"/>
          </p:cNvSpPr>
          <p:nvPr>
            <p:ph type="title"/>
          </p:nvPr>
        </p:nvSpPr>
        <p:spPr/>
        <p:txBody>
          <a:bodyPr/>
          <a:lstStyle/>
          <a:p>
            <a:r>
              <a:rPr lang="en-US" dirty="0" smtClean="0"/>
              <a:t>Scope Cutbacks</a:t>
            </a:r>
            <a:endParaRPr lang="en-US" dirty="0"/>
          </a:p>
        </p:txBody>
      </p:sp>
    </p:spTree>
    <p:extLst>
      <p:ext uri="{BB962C8B-B14F-4D97-AF65-F5344CB8AC3E}">
        <p14:creationId xmlns:p14="http://schemas.microsoft.com/office/powerpoint/2010/main" val="29412807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smtClean="0"/>
              <a:t>Classes</a:t>
            </a:r>
            <a:endParaRPr lang="en-US" dirty="0" smtClean="0"/>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sz="3200" dirty="0" smtClean="0"/>
              <a:t>Zones</a:t>
            </a:r>
            <a:endParaRPr lang="en-US" sz="2000"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3500" dirty="0" smtClean="0"/>
              <a:t>Fast Travel</a:t>
            </a:r>
          </a:p>
          <a:p>
            <a:r>
              <a:rPr lang="en-US" sz="3500" dirty="0" smtClean="0"/>
              <a:t>Professions/crafting</a:t>
            </a:r>
            <a:endParaRPr lang="en-US" sz="3500" dirty="0"/>
          </a:p>
          <a:p>
            <a:r>
              <a:rPr lang="en-US" sz="3500" dirty="0"/>
              <a:t>Ally inventory</a:t>
            </a:r>
          </a:p>
          <a:p>
            <a:r>
              <a:rPr lang="en-US" sz="3500" dirty="0"/>
              <a:t>Persistent poison damage after battles</a:t>
            </a:r>
          </a:p>
          <a:p>
            <a:r>
              <a:rPr lang="en-US" sz="3500" dirty="0" smtClean="0"/>
              <a:t>Micro-transactions</a:t>
            </a:r>
          </a:p>
          <a:p>
            <a:pPr lvl="1"/>
            <a:r>
              <a:rPr lang="en-US" sz="2800" dirty="0"/>
              <a:t>Currency</a:t>
            </a:r>
            <a:endParaRPr lang="en-US" sz="2400" dirty="0"/>
          </a:p>
          <a:p>
            <a:pPr lvl="2"/>
            <a:r>
              <a:rPr lang="en-US" sz="2200"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
        <p:nvSpPr>
          <p:cNvPr id="2" name="Title 1"/>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Post Mortem</a:t>
            </a:r>
            <a:endParaRPr lang="en-US" dirty="0"/>
          </a:p>
        </p:txBody>
      </p:sp>
      <p:graphicFrame>
        <p:nvGraphicFramePr>
          <p:cNvPr id="4" name="Diagram 3"/>
          <p:cNvGraphicFramePr/>
          <p:nvPr>
            <p:extLst>
              <p:ext uri="{D42A27DB-BD31-4B8C-83A1-F6EECF244321}">
                <p14:modId xmlns:p14="http://schemas.microsoft.com/office/powerpoint/2010/main" val="2372598386"/>
              </p:ext>
            </p:extLst>
          </p:nvPr>
        </p:nvGraphicFramePr>
        <p:xfrm>
          <a:off x="-381000" y="381000"/>
          <a:ext cx="9525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429000" y="2808146"/>
            <a:ext cx="1981200" cy="1569660"/>
          </a:xfrm>
          <a:prstGeom prst="rect">
            <a:avLst/>
          </a:prstGeom>
          <a:noFill/>
        </p:spPr>
        <p:txBody>
          <a:bodyPr wrap="square" rtlCol="0">
            <a:spAutoFit/>
          </a:bodyPr>
          <a:lstStyle/>
          <a:p>
            <a:pPr marL="285750">
              <a:lnSpc>
                <a:spcPct val="200000"/>
              </a:lnSpc>
              <a:buFont typeface="Arial" pitchFamily="34" charset="0"/>
              <a:buChar char="•"/>
            </a:pPr>
            <a:r>
              <a:rPr lang="en-US" sz="1600" dirty="0" smtClean="0">
                <a:latin typeface="Calibri" pitchFamily="34" charset="0"/>
                <a:cs typeface="Calibri" pitchFamily="34" charset="0"/>
              </a:rPr>
              <a:t>Communication</a:t>
            </a:r>
          </a:p>
          <a:p>
            <a:pPr marL="285750">
              <a:lnSpc>
                <a:spcPct val="200000"/>
              </a:lnSpc>
              <a:buFont typeface="Arial" pitchFamily="34" charset="0"/>
              <a:buChar char="•"/>
            </a:pPr>
            <a:r>
              <a:rPr lang="en-US" sz="1600" dirty="0" smtClean="0">
                <a:latin typeface="Calibri" pitchFamily="34" charset="0"/>
                <a:cs typeface="Calibri" pitchFamily="34" charset="0"/>
              </a:rPr>
              <a:t>Schedules</a:t>
            </a:r>
          </a:p>
          <a:p>
            <a:pPr marL="285750">
              <a:buFont typeface="Arial" pitchFamily="34" charset="0"/>
              <a:buChar char="•"/>
            </a:pPr>
            <a:r>
              <a:rPr lang="en-US" sz="1600" dirty="0" smtClean="0">
                <a:latin typeface="Calibri" pitchFamily="34" charset="0"/>
                <a:cs typeface="Calibri" pitchFamily="34" charset="0"/>
              </a:rPr>
              <a:t>Time Management</a:t>
            </a:r>
            <a:endParaRPr lang="en-US" sz="1600" dirty="0">
              <a:latin typeface="Calibri" pitchFamily="34" charset="0"/>
              <a:cs typeface="Calibri" pitchFamily="34" charset="0"/>
            </a:endParaRPr>
          </a:p>
        </p:txBody>
      </p:sp>
      <p:sp>
        <p:nvSpPr>
          <p:cNvPr id="7" name="TextBox 6"/>
          <p:cNvSpPr txBox="1"/>
          <p:nvPr/>
        </p:nvSpPr>
        <p:spPr>
          <a:xfrm>
            <a:off x="1143000" y="1600200"/>
            <a:ext cx="2590800" cy="584775"/>
          </a:xfrm>
          <a:prstGeom prst="rect">
            <a:avLst/>
          </a:prstGeom>
          <a:noFill/>
        </p:spPr>
        <p:txBody>
          <a:bodyPr wrap="square" rtlCol="0">
            <a:spAutoFit/>
          </a:bodyPr>
          <a:lstStyle/>
          <a:p>
            <a:pPr algn="ctr"/>
            <a:r>
              <a:rPr lang="en-US" sz="3200" dirty="0" smtClean="0">
                <a:latin typeface="Calibri" pitchFamily="34" charset="0"/>
                <a:cs typeface="Calibri" pitchFamily="34" charset="0"/>
              </a:rPr>
              <a:t>What Worked</a:t>
            </a:r>
            <a:endParaRPr lang="en-US" sz="3200" dirty="0">
              <a:latin typeface="Calibri" pitchFamily="34" charset="0"/>
              <a:cs typeface="Calibri" pitchFamily="34" charset="0"/>
            </a:endParaRPr>
          </a:p>
        </p:txBody>
      </p:sp>
      <p:sp>
        <p:nvSpPr>
          <p:cNvPr id="8" name="TextBox 7"/>
          <p:cNvSpPr txBox="1"/>
          <p:nvPr/>
        </p:nvSpPr>
        <p:spPr>
          <a:xfrm>
            <a:off x="4973782" y="1607127"/>
            <a:ext cx="2590800" cy="1077218"/>
          </a:xfrm>
          <a:prstGeom prst="rect">
            <a:avLst/>
          </a:prstGeom>
          <a:noFill/>
        </p:spPr>
        <p:txBody>
          <a:bodyPr wrap="square" rtlCol="0">
            <a:spAutoFit/>
          </a:bodyPr>
          <a:lstStyle/>
          <a:p>
            <a:pPr algn="ctr"/>
            <a:r>
              <a:rPr lang="en-US" sz="3200" dirty="0" smtClean="0">
                <a:latin typeface="Calibri" pitchFamily="34" charset="0"/>
                <a:cs typeface="Calibri" pitchFamily="34" charset="0"/>
              </a:rPr>
              <a:t>What Didn’t Work</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26157912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05400"/>
          </a:xfrm>
        </p:spPr>
        <p:txBody>
          <a:bodyPr>
            <a:normAutofit fontScale="92500" lnSpcReduction="20000"/>
          </a:bodyPr>
          <a:lstStyle/>
          <a:p>
            <a:r>
              <a:rPr lang="en-US" sz="3200" dirty="0" smtClean="0"/>
              <a:t>Art</a:t>
            </a:r>
            <a:endParaRPr lang="en-US" dirty="0" smtClean="0"/>
          </a:p>
          <a:p>
            <a:pPr lvl="1"/>
            <a:r>
              <a:rPr lang="en-US" dirty="0"/>
              <a:t>Antonio D. Salazar: </a:t>
            </a:r>
            <a:r>
              <a:rPr lang="en-US" dirty="0">
                <a:hlinkClick r:id="rId2"/>
              </a:rPr>
              <a:t>http://tufftony.deviantart.com/art/Sky-Background-Attempt-01-301002187</a:t>
            </a:r>
            <a:endParaRPr lang="en-US" dirty="0"/>
          </a:p>
          <a:p>
            <a:pPr lvl="1"/>
            <a:r>
              <a:rPr lang="en-US" dirty="0" err="1"/>
              <a:t>Blarumyrran</a:t>
            </a:r>
            <a:r>
              <a:rPr lang="en-US" dirty="0"/>
              <a:t>: </a:t>
            </a:r>
            <a:r>
              <a:rPr lang="en-US" dirty="0">
                <a:hlinkClick r:id="rId3"/>
              </a:rPr>
              <a:t>http://opengameart.org/content/modified-32x32-treasure-chest</a:t>
            </a:r>
            <a:endParaRPr lang="en-US" dirty="0"/>
          </a:p>
          <a:p>
            <a:pPr lvl="1"/>
            <a:r>
              <a:rPr lang="en-US" dirty="0"/>
              <a:t> Daniel Cook, </a:t>
            </a:r>
            <a:r>
              <a:rPr lang="en-US" dirty="0" err="1"/>
              <a:t>Jetrel</a:t>
            </a:r>
            <a:r>
              <a:rPr lang="en-US" dirty="0"/>
              <a:t>, Bertram, et al. </a:t>
            </a:r>
            <a:r>
              <a:rPr lang="en-US" dirty="0">
                <a:hlinkClick r:id="rId4"/>
              </a:rPr>
              <a:t>http://opengameart.org/content/2d-lost-garden-zelda-style-tiles-resized-to-32x32-with-additions</a:t>
            </a:r>
            <a:endParaRPr lang="en-US" dirty="0"/>
          </a:p>
          <a:p>
            <a:pPr lvl="1"/>
            <a:r>
              <a:rPr lang="en-US" dirty="0" err="1" smtClean="0"/>
              <a:t>Daneeklu</a:t>
            </a:r>
            <a:r>
              <a:rPr lang="en-US" dirty="0" smtClean="0"/>
              <a:t>: </a:t>
            </a:r>
            <a:r>
              <a:rPr lang="en-US" dirty="0">
                <a:hlinkClick r:id="rId5"/>
              </a:rPr>
              <a:t>http://</a:t>
            </a:r>
            <a:r>
              <a:rPr lang="en-US" dirty="0" smtClean="0">
                <a:hlinkClick r:id="rId5"/>
              </a:rPr>
              <a:t>opengameart.org/content/extended-lpc-magic-pack</a:t>
            </a:r>
            <a:endParaRPr lang="en-US" dirty="0" smtClean="0"/>
          </a:p>
          <a:p>
            <a:pPr lvl="1"/>
            <a:r>
              <a:rPr lang="en-US" dirty="0" smtClean="0"/>
              <a:t>Daren: </a:t>
            </a:r>
            <a:r>
              <a:rPr lang="en-US" dirty="0">
                <a:hlinkClick r:id="rId6"/>
              </a:rPr>
              <a:t>http://www.pscave.com/forums/viewtopic.php?p=47221</a:t>
            </a:r>
            <a:endParaRPr lang="en-US" dirty="0" smtClean="0"/>
          </a:p>
          <a:p>
            <a:pPr lvl="1"/>
            <a:r>
              <a:rPr lang="en-US" dirty="0" err="1" smtClean="0"/>
              <a:t>DTHerculean</a:t>
            </a:r>
            <a:r>
              <a:rPr lang="en-US" dirty="0" smtClean="0"/>
              <a:t>: </a:t>
            </a:r>
            <a:r>
              <a:rPr lang="en-US" dirty="0">
                <a:hlinkClick r:id="rId7"/>
              </a:rPr>
              <a:t>http://dtherculean.deviantart.com/art/Cheetah-Creature-Design-208714509</a:t>
            </a:r>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755684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864291"/>
          </a:xfrm>
        </p:spPr>
        <p:txBody>
          <a:bodyPr>
            <a:normAutofit fontScale="70000" lnSpcReduction="20000"/>
          </a:bodyPr>
          <a:lstStyle/>
          <a:p>
            <a:r>
              <a:rPr lang="en-US" sz="4300" dirty="0" smtClean="0"/>
              <a:t>Art</a:t>
            </a:r>
          </a:p>
          <a:p>
            <a:pPr lvl="1"/>
            <a:r>
              <a:rPr lang="en-US" sz="2800" dirty="0" smtClean="0"/>
              <a:t>Frank </a:t>
            </a:r>
            <a:r>
              <a:rPr lang="en-US" sz="2800" dirty="0" err="1" smtClean="0"/>
              <a:t>Margarella</a:t>
            </a:r>
            <a:r>
              <a:rPr lang="en-US" sz="2800" dirty="0" smtClean="0"/>
              <a:t> – Freelance artist</a:t>
            </a:r>
          </a:p>
          <a:p>
            <a:pPr lvl="1"/>
            <a:r>
              <a:rPr lang="en-US" sz="2800" dirty="0" err="1" smtClean="0"/>
              <a:t>Globu</a:t>
            </a:r>
            <a:r>
              <a:rPr lang="en-US" sz="2800" dirty="0"/>
              <a:t>: </a:t>
            </a:r>
            <a:r>
              <a:rPr lang="en-US" sz="2800" u="sng" dirty="0">
                <a:hlinkClick r:id="rId2"/>
              </a:rPr>
              <a:t>http://forum.shrapnelgames.com/showthread.php?t=44932</a:t>
            </a:r>
            <a:endParaRPr lang="en-US" sz="2800" dirty="0"/>
          </a:p>
          <a:p>
            <a:pPr lvl="1"/>
            <a:r>
              <a:rPr lang="en-US" sz="2800" dirty="0"/>
              <a:t>Gold-Ring-951: </a:t>
            </a:r>
            <a:r>
              <a:rPr lang="en-US" sz="2800" u="sng" dirty="0">
                <a:hlinkClick r:id="rId3"/>
              </a:rPr>
              <a:t>http://</a:t>
            </a:r>
            <a:r>
              <a:rPr lang="en-US" sz="2800" u="sng" dirty="0" smtClean="0">
                <a:hlinkClick r:id="rId3"/>
              </a:rPr>
              <a:t>www.deviantart.com/morelikethis/artists/361935970?view_mode=2</a:t>
            </a:r>
            <a:endParaRPr lang="en-US" sz="2800" dirty="0" smtClean="0"/>
          </a:p>
          <a:p>
            <a:pPr lvl="1"/>
            <a:r>
              <a:rPr lang="en-US" sz="2800" dirty="0"/>
              <a:t>Hawk14: </a:t>
            </a:r>
            <a:r>
              <a:rPr lang="en-US" sz="2800" dirty="0">
                <a:hlinkClick r:id="rId4"/>
              </a:rPr>
              <a:t>http://</a:t>
            </a:r>
            <a:r>
              <a:rPr lang="en-US" sz="2800" dirty="0" smtClean="0">
                <a:hlinkClick r:id="rId4"/>
              </a:rPr>
              <a:t>gmc.yoyogames.com/index.php?showtopic=273665</a:t>
            </a:r>
            <a:endParaRPr lang="en-US" sz="2800" dirty="0" smtClean="0"/>
          </a:p>
          <a:p>
            <a:pPr lvl="1"/>
            <a:r>
              <a:rPr lang="en-US" sz="2800" dirty="0" smtClean="0"/>
              <a:t>Jordon </a:t>
            </a:r>
            <a:r>
              <a:rPr lang="en-US" sz="2800" dirty="0" err="1" smtClean="0"/>
              <a:t>Trudget</a:t>
            </a:r>
            <a:r>
              <a:rPr lang="en-US" sz="2800" dirty="0" smtClean="0"/>
              <a:t>: </a:t>
            </a:r>
            <a:r>
              <a:rPr lang="en-US" sz="2800" dirty="0">
                <a:hlinkClick r:id="rId5"/>
              </a:rPr>
              <a:t>http://</a:t>
            </a:r>
            <a:r>
              <a:rPr lang="en-US" sz="2800" dirty="0" smtClean="0">
                <a:hlinkClick r:id="rId5"/>
              </a:rPr>
              <a:t>opengameart.org/content/creature-and-npc-sprites-for-ardentryst-by-jordan-trudgett</a:t>
            </a:r>
            <a:endParaRPr lang="en-US" sz="2800" dirty="0" smtClean="0"/>
          </a:p>
          <a:p>
            <a:pPr lvl="1"/>
            <a:r>
              <a:rPr lang="en-US" sz="2800" dirty="0" smtClean="0"/>
              <a:t>Marco </a:t>
            </a:r>
            <a:r>
              <a:rPr lang="en-US" sz="2800" dirty="0" err="1"/>
              <a:t>Malek</a:t>
            </a:r>
            <a:r>
              <a:rPr lang="en-US" sz="2800" dirty="0"/>
              <a:t> – Freelance </a:t>
            </a:r>
            <a:r>
              <a:rPr lang="en-US" sz="2800" dirty="0" smtClean="0"/>
              <a:t>Artist</a:t>
            </a:r>
          </a:p>
          <a:p>
            <a:pPr lvl="1"/>
            <a:r>
              <a:rPr lang="en-US" sz="2800" dirty="0" err="1"/>
              <a:t>MazakuHQ</a:t>
            </a:r>
            <a:r>
              <a:rPr lang="en-US" sz="2800" dirty="0"/>
              <a:t>: </a:t>
            </a:r>
            <a:r>
              <a:rPr lang="en-US" sz="2800" u="sng" dirty="0">
                <a:hlinkClick r:id="rId6"/>
              </a:rPr>
              <a:t>http://mazakuhq.deviantart.com/art/Evil-shadow-sprites-314669338</a:t>
            </a:r>
            <a:endParaRPr lang="en-US" sz="2800" dirty="0" smtClean="0"/>
          </a:p>
          <a:p>
            <a:pPr lvl="1"/>
            <a:r>
              <a:rPr lang="en-US" sz="2800" dirty="0" err="1" smtClean="0"/>
              <a:t>PxlCobit</a:t>
            </a:r>
            <a:r>
              <a:rPr lang="en-US" sz="2800" dirty="0" smtClean="0"/>
              <a:t>: </a:t>
            </a:r>
            <a:r>
              <a:rPr lang="en-US" sz="2800" dirty="0">
                <a:hlinkClick r:id="rId7"/>
              </a:rPr>
              <a:t>http://pxlcobit.deviantart.com/art/MLSS-Animal-Buddies-Sprites-Sheet-284513305</a:t>
            </a:r>
            <a:endParaRPr lang="en-US" sz="28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2613439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105400"/>
          </a:xfrm>
        </p:spPr>
        <p:txBody>
          <a:bodyPr>
            <a:normAutofit/>
          </a:bodyPr>
          <a:lstStyle/>
          <a:p>
            <a:r>
              <a:rPr lang="en-US" sz="3000" dirty="0"/>
              <a:t>Art</a:t>
            </a:r>
          </a:p>
          <a:p>
            <a:pPr lvl="1"/>
            <a:r>
              <a:rPr lang="en-US" sz="2000" dirty="0"/>
              <a:t>Stefan </a:t>
            </a:r>
            <a:r>
              <a:rPr lang="en-US" sz="2000" dirty="0" err="1"/>
              <a:t>Beller</a:t>
            </a:r>
            <a:r>
              <a:rPr lang="en-US" sz="2000" dirty="0"/>
              <a:t>: </a:t>
            </a:r>
            <a:r>
              <a:rPr lang="en-US" sz="2000" dirty="0">
                <a:hlinkClick r:id="rId2"/>
              </a:rPr>
              <a:t>http://</a:t>
            </a:r>
            <a:r>
              <a:rPr lang="en-US" sz="2000" dirty="0" smtClean="0">
                <a:hlinkClick r:id="rId2"/>
              </a:rPr>
              <a:t>opengameart.org/content/the-mana-world-woodland-indoor-tileset</a:t>
            </a:r>
            <a:endParaRPr lang="en-US" sz="2000" dirty="0" smtClean="0"/>
          </a:p>
          <a:p>
            <a:pPr lvl="1"/>
            <a:r>
              <a:rPr lang="en-US" sz="2000" dirty="0"/>
              <a:t>Terra-Chan: </a:t>
            </a:r>
            <a:r>
              <a:rPr lang="en-US" sz="2000" u="sng" dirty="0">
                <a:hlinkClick r:id="rId3"/>
              </a:rPr>
              <a:t>http://</a:t>
            </a:r>
            <a:r>
              <a:rPr lang="en-US" sz="2000" u="sng" dirty="0" smtClean="0">
                <a:hlinkClick r:id="rId3"/>
              </a:rPr>
              <a:t>www.rpgmakervx.net/lofiversion/index.php/t45371.html</a:t>
            </a:r>
            <a:endParaRPr lang="en-US" sz="2000" dirty="0" smtClean="0"/>
          </a:p>
          <a:p>
            <a:pPr lvl="1"/>
            <a:r>
              <a:rPr lang="en-US" sz="2000" dirty="0" smtClean="0"/>
              <a:t>Wombat</a:t>
            </a:r>
            <a:r>
              <a:rPr lang="en-US" sz="2000" dirty="0"/>
              <a:t>: </a:t>
            </a:r>
            <a:r>
              <a:rPr lang="en-US" sz="2000" u="sng" dirty="0">
                <a:hlinkClick r:id="rId4"/>
              </a:rPr>
              <a:t>http://</a:t>
            </a:r>
            <a:r>
              <a:rPr lang="en-US" sz="2000" u="sng" dirty="0" smtClean="0">
                <a:hlinkClick r:id="rId4"/>
              </a:rPr>
              <a:t>forums.themanaworld.org/viewtopic.php?f=8&amp;t=11291</a:t>
            </a:r>
            <a:endParaRPr lang="en-US" sz="2000" dirty="0" smtClean="0"/>
          </a:p>
          <a:p>
            <a:pPr lvl="1"/>
            <a:r>
              <a:rPr lang="en-US" sz="2000" dirty="0" err="1" smtClean="0"/>
              <a:t>XxcrystalluvsyouxX</a:t>
            </a:r>
            <a:r>
              <a:rPr lang="en-US" sz="2000" dirty="0"/>
              <a:t>: </a:t>
            </a:r>
            <a:r>
              <a:rPr lang="en-US" sz="2000" u="sng" dirty="0">
                <a:hlinkClick r:id="rId5"/>
              </a:rPr>
              <a:t>http://</a:t>
            </a:r>
            <a:r>
              <a:rPr lang="en-US" sz="2000" u="sng" dirty="0" smtClean="0">
                <a:hlinkClick r:id="rId5"/>
              </a:rPr>
              <a:t>xxcrystalluvsyouxx.deviantart.com/art/wolf-crystal-sprite-sheet-x3-389199869</a:t>
            </a:r>
            <a:endParaRPr lang="en-US" sz="2000" dirty="0" smtClean="0"/>
          </a:p>
          <a:p>
            <a:pPr lvl="1"/>
            <a:r>
              <a:rPr lang="en-US" sz="2000" dirty="0" err="1" smtClean="0"/>
              <a:t>Zabin</a:t>
            </a:r>
            <a:r>
              <a:rPr lang="en-US" sz="2000" dirty="0"/>
              <a:t>: </a:t>
            </a:r>
            <a:r>
              <a:rPr lang="en-US" sz="2000" dirty="0">
                <a:hlinkClick r:id="rId6"/>
              </a:rPr>
              <a:t>http://opengameart.org/content/2d-lost-garden-tileset-transition-to-jetrels-wood-tileset</a:t>
            </a:r>
            <a:endParaRPr lang="en-US" sz="2000" dirty="0"/>
          </a:p>
          <a:p>
            <a:pPr lvl="1"/>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329218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200" dirty="0"/>
              <a:t>Audio</a:t>
            </a:r>
            <a:endParaRPr lang="en-US" dirty="0"/>
          </a:p>
          <a:p>
            <a:pPr lvl="1"/>
            <a:r>
              <a:rPr lang="en-US" dirty="0" err="1"/>
              <a:t>Knarmahfox</a:t>
            </a:r>
            <a:r>
              <a:rPr lang="en-US" dirty="0"/>
              <a:t> </a:t>
            </a:r>
            <a:r>
              <a:rPr lang="en-US" u="sng" dirty="0">
                <a:hlinkClick r:id="rId2"/>
              </a:rPr>
              <a:t>http://www.freesound.org/people/knarmahfox/sounds/57749/</a:t>
            </a:r>
            <a:r>
              <a:rPr lang="en-US" dirty="0"/>
              <a:t> </a:t>
            </a:r>
            <a:endParaRPr lang="en-US" u="sng" dirty="0"/>
          </a:p>
          <a:p>
            <a:pPr lvl="1"/>
            <a:r>
              <a:rPr lang="en-US" dirty="0" err="1"/>
              <a:t>Noirenex</a:t>
            </a:r>
            <a:r>
              <a:rPr lang="en-US" dirty="0"/>
              <a:t> </a:t>
            </a:r>
            <a:r>
              <a:rPr lang="en-US" u="sng" dirty="0">
                <a:hlinkClick r:id="rId3"/>
              </a:rPr>
              <a:t>http://www.freesound.org/people/noirenex/sounds/159401/</a:t>
            </a:r>
            <a:endParaRPr lang="en-US" u="sng" dirty="0"/>
          </a:p>
          <a:p>
            <a:pPr lvl="1"/>
            <a:r>
              <a:rPr lang="en-US" dirty="0" err="1"/>
              <a:t>Setuniman</a:t>
            </a:r>
            <a:r>
              <a:rPr lang="en-US" dirty="0"/>
              <a:t> </a:t>
            </a:r>
            <a:r>
              <a:rPr lang="en-US" u="sng" dirty="0">
                <a:hlinkClick r:id="rId4"/>
              </a:rPr>
              <a:t>http://www.freesound.org/people/Setuniman/sounds/173067</a:t>
            </a:r>
            <a:r>
              <a:rPr lang="en-US" u="sng" dirty="0" smtClean="0">
                <a:hlinkClick r:id="rId4"/>
              </a:rPr>
              <a:t>/</a:t>
            </a:r>
            <a:endParaRPr lang="en-US" dirty="0" smtClean="0"/>
          </a:p>
          <a:p>
            <a:r>
              <a:rPr lang="en-US" sz="3200" dirty="0" smtClean="0"/>
              <a:t>Engine</a:t>
            </a:r>
            <a:endParaRPr lang="en-US" dirty="0" smtClean="0"/>
          </a:p>
          <a:p>
            <a:pPr lvl="1"/>
            <a:r>
              <a:rPr lang="en-US" dirty="0"/>
              <a:t>Jayme Schroeder, Brian Broyles, and PACKT Publishing: </a:t>
            </a:r>
            <a:r>
              <a:rPr lang="en-US" dirty="0" err="1"/>
              <a:t>AndEngine</a:t>
            </a:r>
            <a:r>
              <a:rPr lang="en-US" dirty="0"/>
              <a:t> for Android Game Development Cookbook</a:t>
            </a:r>
          </a:p>
          <a:p>
            <a:pPr lvl="1"/>
            <a:r>
              <a:rPr lang="en-US" dirty="0" smtClean="0">
                <a:hlinkClick r:id="rId5"/>
              </a:rPr>
              <a:t>http</a:t>
            </a:r>
            <a:r>
              <a:rPr lang="en-US" dirty="0">
                <a:hlinkClick r:id="rId5"/>
              </a:rPr>
              <a:t>://www.andengine.org/forums</a:t>
            </a:r>
            <a:r>
              <a:rPr lang="en-US" dirty="0" smtClean="0">
                <a:hlinkClick r:id="rId5"/>
              </a:rPr>
              <a:t>/</a:t>
            </a:r>
            <a:endParaRPr lang="en-US" dirty="0" smtClean="0"/>
          </a:p>
          <a:p>
            <a:pPr lvl="1"/>
            <a:r>
              <a:rPr lang="en-US" dirty="0">
                <a:hlinkClick r:id="rId6"/>
              </a:rPr>
              <a:t>http://stackoverflow.com</a:t>
            </a:r>
            <a:r>
              <a:rPr lang="en-US" dirty="0" smtClean="0">
                <a:hlinkClick r:id="rId6"/>
              </a:rPr>
              <a:t>/</a:t>
            </a:r>
            <a:endParaRPr lang="en-US" dirty="0" smtClean="0"/>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04775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Special Thanks</a:t>
            </a:r>
          </a:p>
          <a:p>
            <a:pPr lvl="1"/>
            <a:r>
              <a:rPr lang="en-US" dirty="0"/>
              <a:t>Professor Pasierb </a:t>
            </a:r>
          </a:p>
          <a:p>
            <a:pPr lvl="1"/>
            <a:r>
              <a:rPr lang="en-US" dirty="0"/>
              <a:t>Professor Sharpe</a:t>
            </a:r>
          </a:p>
          <a:p>
            <a:endParaRPr lang="en-US" dirty="0"/>
          </a:p>
        </p:txBody>
      </p:sp>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732486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4380" y="1597357"/>
            <a:ext cx="7635240" cy="4293524"/>
          </a:xfrm>
        </p:spPr>
      </p:pic>
      <p:sp>
        <p:nvSpPr>
          <p:cNvPr id="2" name="Title 1"/>
          <p:cNvSpPr>
            <a:spLocks noGrp="1"/>
          </p:cNvSpPr>
          <p:nvPr>
            <p:ph type="title"/>
          </p:nvPr>
        </p:nvSpPr>
        <p:spPr/>
        <p:txBody>
          <a:bodyPr/>
          <a:lstStyle/>
          <a:p>
            <a:r>
              <a:rPr lang="en-US" dirty="0" smtClean="0"/>
              <a:t>Player Screen/User Interface</a:t>
            </a:r>
            <a:endParaRPr lang="en-US" dirty="0"/>
          </a:p>
        </p:txBody>
      </p:sp>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859720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4" name="Subtitle 3"/>
          <p:cNvSpPr>
            <a:spLocks noGrp="1"/>
          </p:cNvSpPr>
          <p:nvPr>
            <p:ph type="subTitle" idx="1"/>
          </p:nvPr>
        </p:nvSpPr>
        <p:spPr/>
        <p:txBody>
          <a:bodyPr/>
          <a:lstStyle/>
          <a:p>
            <a:r>
              <a:rPr lang="en-US" dirty="0"/>
              <a:t>Thanks for your time</a:t>
            </a:r>
          </a:p>
        </p:txBody>
      </p:sp>
    </p:spTree>
    <p:extLst>
      <p:ext uri="{BB962C8B-B14F-4D97-AF65-F5344CB8AC3E}">
        <p14:creationId xmlns:p14="http://schemas.microsoft.com/office/powerpoint/2010/main" val="4063404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Finalized GDD (Game Design Document)</a:t>
            </a:r>
          </a:p>
          <a:p>
            <a:r>
              <a:rPr lang="en-US" sz="2400" dirty="0" smtClean="0"/>
              <a:t>Finalized </a:t>
            </a:r>
            <a:r>
              <a:rPr lang="en-US" sz="2400" dirty="0"/>
              <a:t>TDD (Technical Design Document)</a:t>
            </a:r>
          </a:p>
          <a:p>
            <a:r>
              <a:rPr lang="en-US" sz="2400" dirty="0" smtClean="0"/>
              <a:t>Finished UI (User Interface)</a:t>
            </a:r>
            <a:endParaRPr lang="en-US" sz="2400" dirty="0"/>
          </a:p>
          <a:p>
            <a:r>
              <a:rPr lang="en-US" sz="2400" dirty="0" smtClean="0"/>
              <a:t>Finished </a:t>
            </a:r>
            <a:r>
              <a:rPr lang="en-US" sz="2400" dirty="0"/>
              <a:t>battle system</a:t>
            </a:r>
          </a:p>
          <a:p>
            <a:r>
              <a:rPr lang="en-US" sz="2400" dirty="0" smtClean="0"/>
              <a:t>Finish </a:t>
            </a:r>
            <a:r>
              <a:rPr lang="en-US" sz="2400" dirty="0"/>
              <a:t>character class</a:t>
            </a:r>
          </a:p>
          <a:p>
            <a:r>
              <a:rPr lang="en-US" sz="2400" dirty="0" smtClean="0"/>
              <a:t>Finished </a:t>
            </a:r>
            <a:r>
              <a:rPr lang="en-US" sz="2400" dirty="0"/>
              <a:t>playable </a:t>
            </a:r>
            <a:r>
              <a:rPr lang="en-US" sz="2400" dirty="0" smtClean="0"/>
              <a:t>zones</a:t>
            </a:r>
            <a:endParaRPr lang="en-US" sz="2400" dirty="0"/>
          </a:p>
          <a:p>
            <a:r>
              <a:rPr lang="en-US" sz="2400" dirty="0" smtClean="0"/>
              <a:t>Finished </a:t>
            </a:r>
            <a:r>
              <a:rPr lang="en-US" sz="2400" dirty="0"/>
              <a:t>major city</a:t>
            </a:r>
          </a:p>
          <a:p>
            <a:r>
              <a:rPr lang="en-US" sz="2400" dirty="0" smtClean="0"/>
              <a:t>Finished </a:t>
            </a:r>
            <a:r>
              <a:rPr lang="en-US" sz="2400" dirty="0"/>
              <a:t>completed game</a:t>
            </a:r>
          </a:p>
        </p:txBody>
      </p:sp>
      <p:sp>
        <p:nvSpPr>
          <p:cNvPr id="2" name="Title 1"/>
          <p:cNvSpPr>
            <a:spLocks noGrp="1"/>
          </p:cNvSpPr>
          <p:nvPr>
            <p:ph type="title"/>
          </p:nvPr>
        </p:nvSpPr>
        <p:spPr/>
        <p:txBody>
          <a:bodyPr/>
          <a:lstStyle/>
          <a:p>
            <a:r>
              <a:rPr lang="en-US" dirty="0" smtClean="0"/>
              <a:t>Milestones</a:t>
            </a:r>
            <a:endParaRPr lang="en-US" dirty="0"/>
          </a:p>
        </p:txBody>
      </p:sp>
    </p:spTree>
    <p:extLst>
      <p:ext uri="{BB962C8B-B14F-4D97-AF65-F5344CB8AC3E}">
        <p14:creationId xmlns:p14="http://schemas.microsoft.com/office/powerpoint/2010/main" val="24660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6787" y="2686844"/>
            <a:ext cx="7210425" cy="2114550"/>
          </a:xfrm>
        </p:spPr>
      </p:pic>
      <p:sp>
        <p:nvSpPr>
          <p:cNvPr id="2" name="Title 1"/>
          <p:cNvSpPr>
            <a:spLocks noGrp="1"/>
          </p:cNvSpPr>
          <p:nvPr>
            <p:ph type="title"/>
          </p:nvPr>
        </p:nvSpPr>
        <p:spPr/>
        <p:txBody>
          <a:bodyPr/>
          <a:lstStyle/>
          <a:p>
            <a:r>
              <a:rPr lang="en-US" dirty="0" smtClean="0"/>
              <a:t>Project Planning</a:t>
            </a:r>
            <a:endParaRPr lang="en-US" dirty="0"/>
          </a:p>
        </p:txBody>
      </p:sp>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Battle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47800"/>
            <a:ext cx="7764369" cy="4995862"/>
          </a:xfrm>
        </p:spPr>
      </p:pic>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Planning: Character Class Diagrams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447800"/>
            <a:ext cx="7091003" cy="4767262"/>
          </a:xfrm>
        </p:spPr>
      </p:pic>
    </p:spTree>
    <p:extLst>
      <p:ext uri="{BB962C8B-B14F-4D97-AF65-F5344CB8AC3E}">
        <p14:creationId xmlns:p14="http://schemas.microsoft.com/office/powerpoint/2010/main" val="3112541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662</TotalTime>
  <Words>865</Words>
  <Application>Microsoft Office PowerPoint</Application>
  <PresentationFormat>On-screen Show (4:3)</PresentationFormat>
  <Paragraphs>257</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Concourse</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Test Plan</vt:lpstr>
      <vt:lpstr>Development Environment</vt:lpstr>
      <vt:lpstr>Learning Curve</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What’s to come</vt:lpstr>
      <vt:lpstr>Scope Cutbacks</vt:lpstr>
      <vt:lpstr>Future</vt:lpstr>
      <vt:lpstr>Future</vt:lpstr>
      <vt:lpstr>Post Mortem</vt:lpstr>
      <vt:lpstr>References</vt:lpstr>
      <vt:lpstr>References</vt:lpstr>
      <vt:lpstr>References</vt:lpstr>
      <vt:lpstr>References</vt:lpstr>
      <vt:lpstr>References</vt:lpstr>
      <vt:lpstr>Demo</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Vince</cp:lastModifiedBy>
  <cp:revision>66</cp:revision>
  <dcterms:created xsi:type="dcterms:W3CDTF">2013-07-16T04:11:54Z</dcterms:created>
  <dcterms:modified xsi:type="dcterms:W3CDTF">2013-10-18T13:31:51Z</dcterms:modified>
</cp:coreProperties>
</file>